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</p:sldIdLst>
  <p:sldSz cy="5143500" cx="9144000"/>
  <p:notesSz cx="6858000" cy="9144000"/>
  <p:embeddedFontLst>
    <p:embeddedFont>
      <p:font typeface="Roboto"/>
      <p:regular r:id="rId220"/>
      <p:bold r:id="rId221"/>
      <p:italic r:id="rId222"/>
      <p:boldItalic r:id="rId223"/>
    </p:embeddedFont>
    <p:embeddedFont>
      <p:font typeface="PT Sans Narrow"/>
      <p:regular r:id="rId224"/>
      <p:bold r:id="rId225"/>
    </p:embeddedFont>
    <p:embeddedFont>
      <p:font typeface="Open Sans"/>
      <p:regular r:id="rId226"/>
      <p:bold r:id="rId227"/>
      <p:italic r:id="rId228"/>
      <p:boldItalic r:id="rId2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93DE73-B1E1-48B7-9F8B-CF39268776A8}">
  <a:tblStyle styleId="{EC93DE73-B1E1-48B7-9F8B-CF39268776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Relationship Id="rId107" Type="http://schemas.openxmlformats.org/officeDocument/2006/relationships/slide" Target="slides/slide101.xml"/><Relationship Id="rId228" Type="http://schemas.openxmlformats.org/officeDocument/2006/relationships/font" Target="fonts/OpenSans-italic.fntdata"/><Relationship Id="rId106" Type="http://schemas.openxmlformats.org/officeDocument/2006/relationships/slide" Target="slides/slide100.xml"/><Relationship Id="rId227" Type="http://schemas.openxmlformats.org/officeDocument/2006/relationships/font" Target="fonts/OpenSans-bold.fntdata"/><Relationship Id="rId105" Type="http://schemas.openxmlformats.org/officeDocument/2006/relationships/slide" Target="slides/slide99.xml"/><Relationship Id="rId226" Type="http://schemas.openxmlformats.org/officeDocument/2006/relationships/font" Target="fonts/OpenSans-regular.fntdata"/><Relationship Id="rId104" Type="http://schemas.openxmlformats.org/officeDocument/2006/relationships/slide" Target="slides/slide98.xml"/><Relationship Id="rId225" Type="http://schemas.openxmlformats.org/officeDocument/2006/relationships/font" Target="fonts/PTSansNarrow-bold.fntdata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font" Target="fonts/OpenSans-boldItalic.fntdata"/><Relationship Id="rId220" Type="http://schemas.openxmlformats.org/officeDocument/2006/relationships/font" Target="fonts/Roboto-regular.fntdata"/><Relationship Id="rId103" Type="http://schemas.openxmlformats.org/officeDocument/2006/relationships/slide" Target="slides/slide97.xml"/><Relationship Id="rId224" Type="http://schemas.openxmlformats.org/officeDocument/2006/relationships/font" Target="fonts/PTSansNarrow-regular.fntdata"/><Relationship Id="rId102" Type="http://schemas.openxmlformats.org/officeDocument/2006/relationships/slide" Target="slides/slide96.xml"/><Relationship Id="rId223" Type="http://schemas.openxmlformats.org/officeDocument/2006/relationships/font" Target="fonts/Roboto-boldItalic.fntdata"/><Relationship Id="rId101" Type="http://schemas.openxmlformats.org/officeDocument/2006/relationships/slide" Target="slides/slide95.xml"/><Relationship Id="rId222" Type="http://schemas.openxmlformats.org/officeDocument/2006/relationships/font" Target="fonts/Roboto-italic.fntdata"/><Relationship Id="rId100" Type="http://schemas.openxmlformats.org/officeDocument/2006/relationships/slide" Target="slides/slide94.xml"/><Relationship Id="rId221" Type="http://schemas.openxmlformats.org/officeDocument/2006/relationships/font" Target="fonts/Roboto-bold.fntdata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121" Type="http://schemas.openxmlformats.org/officeDocument/2006/relationships/slide" Target="slides/slide115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114" Type="http://schemas.openxmlformats.org/officeDocument/2006/relationships/slide" Target="slides/slide108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895e65240f_0_1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895e65240f_0_1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895e65240f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895e65240f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have an old prediction service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Then you spin up a new prediction service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suddenly have the router switch the traffic from old one to the new one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895e65240f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895e65240f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can switch traffic 100% at the same 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you can use a more gradual version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lot of </a:t>
            </a:r>
            <a:r>
              <a:rPr lang="en"/>
              <a:t>tools</a:t>
            </a:r>
            <a:r>
              <a:rPr lang="en"/>
              <a:t> </a:t>
            </a:r>
            <a:r>
              <a:rPr lang="en"/>
              <a:t>required for all these modes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MLOps tools can help with implementing these deployment patterns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895e65240f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895e65240f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One of the useful framework is to not think about deployment as 0 or 1 i.e. deployed or not deployed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Visual inspection degrees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 automation =&gt; human only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Shadow mode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AI assistance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Model gives some idea to inspector where the defect 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Partial automation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Human only predicts when model is not sure about prediction if it is 0 or 1 =&gt; confidence value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Full automation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can stop before getting to full automation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Quite often best design is to have a human in the looop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895e65240f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895e65240f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More on it at the end when I talk about ClearML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is ok to use many metrics initially and gradually remove the ones you don’t find useful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895e65240f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895e65240f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Software </a:t>
            </a:r>
            <a:r>
              <a:rPr lang="en"/>
              <a:t>metrics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Many MLOps tools will support these software metrics out of the box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Inputs metrics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Has your input </a:t>
            </a:r>
            <a:r>
              <a:rPr lang="en"/>
              <a:t>distribution</a:t>
            </a:r>
            <a:r>
              <a:rPr lang="en"/>
              <a:t> x changed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Output metrics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User redoes search =&gt; misunderstood query first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User switches to typing =&gt; user gave up on our speech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895e65240f_0_1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895e65240f_0_1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Software metrics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Many MLOps tools will support these software metrics out of the box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Inputs metrics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Has your input distribution x changed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Output metrics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User redoes search =&gt; misunderstood query first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User switches to typing =&gt; user gave up on our speech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895e65240f_0_1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895e65240f_0_1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Software metrics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Many MLOps tools will support these software metrics out of the box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Inputs metrics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Has your input distribution x changed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Output metrics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User redoes search =&gt; misunderstood query first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User switches to typing =&gt; user gave up on our speech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895e65240f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895e65240f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Usually</a:t>
            </a:r>
            <a:r>
              <a:rPr lang="en"/>
              <a:t> takes a few tries to converge to right set of metrics to monitor</a:t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895e65240f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895e65240f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server load goes above threshold =&gt; raise alarm =&gt; check problem or spin up new service</a:t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895e65240f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895e65240f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the model needs to be updated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Retrain manually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Today manual retraining is far more common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Developers are reluctant to let model decide when to retrain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Only by monitoring the system, you can spot problems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Go back and perform deeper error analysis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Get more data and update the model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95e65240f_0_1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895e65240f_0_1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895e65240f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895e65240f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Multiple step pipelines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VAD =&gt; voice activity detectory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Speech recognition VAD example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VAD decides when to pass data to speech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VAD changes data (different cellphone) =&gt; it can affect model’s performance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How quickly does data change?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Problem dependent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Enterpeise =&gt; phon company decides to use new coating for phone =&gt; data changes suddenly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895e65240f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895e65240f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895e65240f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895e65240f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895e65240f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895e65240f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Three hardworking labelers can </a:t>
            </a:r>
            <a:r>
              <a:rPr lang="en"/>
              <a:t>label</a:t>
            </a:r>
            <a:r>
              <a:rPr lang="en"/>
              <a:t> data differently</a:t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895e65240f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895e65240f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Three hardworking labelers can label data differently</a:t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895e65240f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895e65240f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the input image is too dark, right thing to do is maybe to go to the factory and ask them to improve the lightning</a:t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895e65240f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895e65240f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Best practices for organizing data for one type of data can be very different from another type of data (structured vs. unstructured)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Big data =&gt; hard to examine each example yourself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lot of unstructured data problems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People can help label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Data aug can help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structure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Harder to obtain more data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Hard to synthesize new users or houses that do not exist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Also harder to perform data aug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Human labeling might not be possible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Humans are </a:t>
            </a:r>
            <a:r>
              <a:rPr lang="en"/>
              <a:t>trained</a:t>
            </a:r>
            <a:r>
              <a:rPr lang="en"/>
              <a:t> to deal with unstructured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small dataset, having clean labels are critical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Out of 100, 5 mislabeled =&gt; 5% =&gt; huge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can manually check each image and fix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large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Emphasis on data processes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How to you collect and store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Labeling instructions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Having clean labels is still important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Advice</a:t>
            </a:r>
            <a:r>
              <a:rPr lang="en"/>
              <a:t> from someone who has worked in same quadrant is more useful than someone who worked in a different quadrant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Same goes for hiring</a:t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895e65240f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895e65240f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895e65240f_0_1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895e65240f_0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895e65240f_0_1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895e65240f_0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895e65240f_0_1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895e65240f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895e65240f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895e65240f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Small data but if labels are clean and consistent =&gt; model can work well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Big data can also have small data issues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Web data is large but some queries are rare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Self-driving cars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There are rare </a:t>
            </a:r>
            <a:r>
              <a:rPr lang="en"/>
              <a:t>occurrences</a:t>
            </a:r>
            <a:r>
              <a:rPr lang="en"/>
              <a:t> =&gt; a young child running across highway =&gt; rare events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Ensuring label consistency in terms of how these rare events are detected is still helpful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Product recommendation system 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A lot of products =&gt; number of sold is small</a:t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895e65240f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895e65240f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Sometimes even ask the same labeler to relabel after few days</a:t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895e65240f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895e65240f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Sometimes even ask the same labeler to relabel after few days</a:t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895e65240f_0_1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895e65240f_0_1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Sometimes even ask the same labeler to relabel after few days</a:t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895e65240f_0_1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895e65240f_0_1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Sometimes even ask the same labeler to relabel after few days</a:t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895e65240f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895e65240f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895e65240f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895e65240f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One technique that is commonly used is have multiple labelers labe levery </a:t>
            </a:r>
            <a:r>
              <a:rPr lang="en"/>
              <a:t>example</a:t>
            </a:r>
            <a:r>
              <a:rPr lang="en"/>
              <a:t> and then perform voting to increase accuracy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Many teams have inconsistent labeling instructions, and then they use this method to resolve them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Better</a:t>
            </a:r>
            <a:r>
              <a:rPr lang="en"/>
              <a:t> would be to have proper guidelines</a:t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895e65240f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895e65240f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HLP is a good baselines but it is often misused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Instead of jumping into the project, first check how a human performs and what is feasible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Don’t expect model to beat HLP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Vision inspection,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Ask an inspector to labe land compare with ground truth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895e65240f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895e65240f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Is ground-truth also established by another human?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Are we really measuring what is possible or are we measuring if two different </a:t>
            </a:r>
            <a:r>
              <a:rPr lang="en"/>
              <a:t>people</a:t>
            </a:r>
            <a:r>
              <a:rPr lang="en"/>
              <a:t> agree with each other or not?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ground-truth is also established by a human, then we have a very different approach</a:t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895e65240f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895e65240f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Academia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Showing you can beat HLP is the standard to show significance of your work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Helps with publications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Prove that ML system is superior and thus business owner should adopt 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logic is very tempting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ads a practical matter, this approach rarely works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/>
              <a:t>Use this logic with caution</a:t>
            </a:r>
            <a:endParaRPr b="1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"/>
              <a:t>Don’t use it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Business need more than just doing well on average test set accuracy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895e65240f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895e65240f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Because it does not always cover the edge cases like rare classes or skewed datasets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More in a bit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User will forgive for </a:t>
            </a:r>
            <a:r>
              <a:rPr lang="en"/>
              <a:t>informational queries like “Apple pie recipe”,  “Latest movies” but not for navigational “Stanford”, “Youtube”.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a model performs well on informational but slightly bad on navigational, it will lose the trust of the user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medical data, if you have 99% negative example and 1% positive, then model will achieve 99% accuracy by just outputting negative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ML loan approval -&gt; no discrimination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Product recommender -&gt; treats all users ,retailers, products fairly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Chest xray conditions, some are more common then others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you ignore uncommon ones, accuracy will still be high =&gt; problem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My thesis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Medical data scarcity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895e65240f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895e65240f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Now you would think that HLP is 0.58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what you are really measuring is the chance of two random labelers agreeing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give ML algorithm an unfair advantage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learning algorithm gathers statistics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Maybe always use “Um…” convention because it has a 70% chance of getting it right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By choosing </a:t>
            </a:r>
            <a:r>
              <a:rPr lang="en"/>
              <a:t>first</a:t>
            </a:r>
            <a:r>
              <a:rPr lang="en"/>
              <a:t> convention, it will agree with humans 70% of the 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seems like a 12% advantage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it is not actually outperforming any </a:t>
            </a:r>
            <a:r>
              <a:rPr lang="en"/>
              <a:t>human</a:t>
            </a:r>
            <a:r>
              <a:rPr lang="en"/>
              <a:t> in any way that a user would care about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learning algorithm makes other significant error on some other type of audio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Then that worse performance could be averages out by cases like above (fake better performance cases) =&gt; mask/hide actual performance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Looks like performing better than HLP, but actually producing worse transcripts than people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Thesis example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Issues with past approaches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Bias, no test set, data leakage, metrics, different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Good research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Still didn’t publish in the end because I did not know who is it that I defeated, also lost interest in publishing papers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Are my results beating HLP?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Are they beating just old approaches?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 we actually use it in practice?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895e65240f_0_1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895e65240f_0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Now you would think that HLP is 0.58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what you are really measuring is the chance of two random labelers agreeing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give ML algorithm an unfair advantage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learning algorithm gathers statistics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Maybe always use “Um…” convention because it has a 70% chance of getting it right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By choosing first convention, it will agree with humans 70% of the 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seems like a 12% advantage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it is not actually outperforming any human in any way that a user would care about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learning algorithm makes other significant error on some other type of audio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Then that worse performance could be averages out by cases like above (fake better performance cases) =&gt; mask/hide actual performance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Looks like performing better than HLP, but actually producing worse transcripts than people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Thesis example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Issues with past approaches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Bias, no test set, data leakage, metrics, different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Good research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Still didn’t publish in the end because I did not know who is it that I defeated, also lost interest in publishing papers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Are my results beating HLP?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Are they beating just old approaches?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 we actually use it in practice?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895e65240f_0_1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895e65240f_0_1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Now you would think that HLP is 0.58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what you are really measuring is the chance of two random labelers agreeing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give ML algorithm an unfair advantage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learning algorithm gathers statistics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Maybe always use “Um…” convention because it has a 70% chance of getting it right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By choosing first convention, it will agree with humans 70% of the 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seems like a 12% advantage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it is not actually outperforming any human in any way that a user would care about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learning algorithm makes other significant error on some other type of audio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Then that worse performance could be averages out by cases like above (fake better performance cases) =&gt; mask/hide actual performance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Looks like performing better than HLP, but actually producing worse transcripts than people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Thesis example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Issues with past approaches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Bias, no test set, data leakage, metrics, different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Good research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Still didn’t publish in the end because I did not know who is it that I defeated, also lost interest in publishing papers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Are my results beating HLP?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Are they beating just old approaches?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 we actually use it in practice?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895e65240f_0_1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895e65240f_0_1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Now you would think that HLP is 0.58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what you are really measuring is the chance of two random labelers agreeing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give ML algorithm an unfair advantage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learning algorithm gathers statistics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Maybe always use “Um…” convention because it has a 70% chance of getting it right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By choosing first convention, it will agree with humans 70% of the 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seems like a 12% advantage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it is not actually outperforming any human in any way that a user would care about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learning algorithm makes other significant error on some other type of audio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Then that worse performance could be averages out by cases like above (fake better performance cases) =&gt; mask/hide actual performance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Looks like performing better than HLP, but actually producing worse transcripts than people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Thesis example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Issues with past approaches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Bias, no test set, data leakage, metrics, different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Good research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Still didn’t publish in the end because I did not know who is it that I defeated, also lost interest in publishing papers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Are my results beating HLP?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Are they beating just old approaches?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 we actually use it in practice?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895e65240f_0_1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895e65240f_0_1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Now you would think that HLP is 0.58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what you are really measuring is the chance of two random labelers agreeing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give ML algorithm an unfair advantage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learning algorithm gathers statistics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Maybe always use “Um…” convention because it has a 70% chance of getting it right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By choosing first convention, it will agree with humans 70% of the 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seems like a 12% advantage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it is not actually outperforming any human in any way that a user would care about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learning algorithm makes other significant error on some other type of audio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Then that worse performance could be averages out by cases like above (fake better performance cases) =&gt; mask/hide actual performance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Looks like performing better than HLP, but actually producing worse transcripts than people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Thesis example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Issues with past approaches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Bias, no test set, data leakage, metrics, different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Good research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Still didn’t publish in the end because I did not know who is it that I defeated, also lost interest in publishing papers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Are my results beating HLP?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Are they beating just old approaches?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Is this comparison even fair? Different data and metrics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 we actually use it in practice?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895e65240f_0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895e65240f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If goal is to build a useful application, not publish a paper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It is useful to raise HLP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It helped people get papers published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Misused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Nothing valuable comes out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When the ground-truth is really well defined, then there are fewer problems with HLP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Medical Imaging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If the ground-truth is defined by a biopsy or medical test (externally defined)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then HLP helps you measure how well does a doctor vs. a learning algorithm predict the outcome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b="1" lang="en">
                <a:solidFill>
                  <a:schemeClr val="dk1"/>
                </a:solidFill>
              </a:rPr>
              <a:t>Really useful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But if ground-truth is defined by a human (maybe even a doctor)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HLP is measuring how well a doctor predicts another doctor’s labels vs. how well ML can predict another doctor’s labels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It is useful but different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895e65240f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1895e65240f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Rather than beating human inspector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It might be useful to check why groundtruth labeler and inspector don’t agree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0.3mm threshold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895e65240f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895e65240f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Rather than beating human inspector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It might be useful to check why groundtruth labeler and inspector don’t agree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0.3mm threshold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Now we have raised HLP to 100% by getting two humans to agree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Impossible to beat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You cannot tell business owner that you beat HLP anymore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But the benefit is more consistent data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Ultimately improves learning algorithm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895e65240f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1895e65240f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895e65240f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895e65240f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Ask human to label data for the first pass if possible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895e65240f_0_1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895e65240f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Because it does not always cover the edge cases like rare classes or skewed datasets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More in a bit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User will forgive for informational queries like “Apple pie recipe”,  “Latest movies” but not for navigational “Stanford”, “Youtube”.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a model performs well on informational but slightly bad on navigational, it will lose the trust of the user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medical data, if you have 99% negative example and 1% positive, then model will achieve 99% accuracy by just outputting negative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ML loan approval -&gt; no discrimination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Product recommender -&gt; treats all users ,retailers, products fairly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Chest xray conditions, some are more common then others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you ignore uncommon ones, accuracy will still be high =&gt; problem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My thesis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Medical data scarcity</a:t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895e65240f_0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1895e65240f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895e65240f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1895e65240f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have defined definition of data, but how do you actually obtain data for your task? Let’s see some best practices.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training and error analysis take 2 days, don’t spend 30 days collecting data. Maybe spend 2-4 days. Many teams take far too long.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Instead of asking “how long it would take to obtain n examples?” ask “How much data can we obtain in n days”.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Exception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Is you already worked on the problem before and you know that you need n examples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Error analysis will tell you if it is worth to go out and collect more data</a:t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895e65240f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895e65240f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Speech recognition example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Data quality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Paying for labels might give better quality than </a:t>
            </a:r>
            <a:r>
              <a:rPr lang="en"/>
              <a:t>crowdsourcing</a:t>
            </a:r>
            <a:r>
              <a:rPr lang="en"/>
              <a:t> people’s readings</a:t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895e65240f_0_1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1895e65240f_0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Speech recognition example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Data quality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Paying for labels might give better quality than crowdsourcing people’s readings</a:t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895e65240f_0_1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895e65240f_0_1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Speech recognition example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Data quality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Paying for labels might give better quality than crowdsourcing people’s readings</a:t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895e65240f_0_1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895e65240f_0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decide to get data labeled, here are some of the options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Outsourcing -&gt; another company or group -&gt; specialized companies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Having ML experts label the data is expensive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Might be fine for few days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To get a project going quickly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Helps build intuition about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as ML engineer, you don’t want to spend all the time on labeling data beyond a certain time.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Recommender systems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have to rely on purchased data by the person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Rather than having humans label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say you have 1000 </a:t>
            </a:r>
            <a:r>
              <a:rPr lang="en"/>
              <a:t>examples</a:t>
            </a:r>
            <a:r>
              <a:rPr lang="en"/>
              <a:t>, and you need a bigger dataset. How much bigger should you make your dataset?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One tip -&gt; Don’t increase data by more than 10x at a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5x to 10x first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Carry out error analysis and then figure out</a:t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895e65240f_0_1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895e65240f_0_1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decide to get data labeled, here are some of the options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Outsourcing -&gt; another company or group -&gt; specialized companies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Having ML experts label the data is expensive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Might be fine for few days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To get a project going quickly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Helps build intuition about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as ML engineer, you don’t want to spend all the time on labeling data beyond a certain time.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Recommender systems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have to rely on purchased data by the person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Rather than having humans label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say you have 1000 examples, and you need a bigger dataset. How much bigger should you make your dataset?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One tip -&gt; Don’t increase data by more than 10x at a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5x to 10x first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Carry out error analysis and then figure out</a:t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895e65240f_0_1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895e65240f_0_1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decide to get data labeled, here are some of the options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Outsourcing -&gt; another company or group -&gt; specialized companies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Having ML experts label the data is expensive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Might be fine for few days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To get a project going quickly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Helps build intuition about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as ML engineer, you don’t want to spend all the time on labeling data beyond a certain time.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Recommender systems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have to rely on purchased data by the person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Rather than having humans label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say you have 1000 examples, and you need a bigger dataset. How much bigger should you make your dataset?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One tip -&gt; Don’t increase data by more than 10x at a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5x to 10x first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Carry out error analysis and then figure out</a:t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1895e65240f_0_1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1895e65240f_0_1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decide to get data labeled, here are some of the options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Outsourcing -&gt; another company or group -&gt; specialized companies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Having ML experts label the data is expensive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Might be fine for few days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To get a project going quickly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Helps build intuition about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as ML engineer, you don’t want to spend all the time on labeling data beyond a certain time.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Recommender systems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have to rely on purchased data by the person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Rather than having humans label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say you have 1000 examples, and you need a bigger dataset. How much bigger should you make your dataset?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One tip -&gt; Don’t increase data by more than 10x at a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5x to 10x first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Carry out error analysis and then figure out</a:t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895e65240f_0_1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1895e65240f_0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decide to get data labeled, here are some of the options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Outsourcing -&gt; another company or group -&gt; specialized companies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Having ML experts label the data is expensive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Might be fine for few days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To get a project going quickly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Helps build intuition about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as ML engineer, you don’t want to spend all the time on labeling data beyond a certain time.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Recommender systems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have to rely on purchased data by the person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Rather than having humans label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say you have 1000 examples, and you need a bigger dataset. How much bigger should you make your dataset?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One tip -&gt; Don’t increase data by more than 10x at a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5x to 10x first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Carry out error analysis and then figure out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895e65240f_0_1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895e65240f_0_1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Because it does not always cover the edge cases like rare classes or skewed datasets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More in a bit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User will forgive for informational queries like “Apple pie recipe”,  “Latest movies” but not for navigational “Stanford”, “Youtube”.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a model performs well on informational but slightly bad on navigational, it will lose the trust of the user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medical data, if you have 99% negative example and 1% positive, then model will achieve 99% accuracy by just outputting negative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ML loan approval -&gt; no discrimination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Product recommender -&gt; treats all users ,retailers, products fairly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Chest xray conditions, some are more common then others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you ignore uncommon ones, accuracy will still be high =&gt; problem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My thesis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Medical data scarcity</a:t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1895e65240f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1895e65240f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Data pipelines -&gt; when data has multiple steps of processing before going into the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are some best practices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your Data Cleaning is with another model, pipeline becomes more </a:t>
            </a:r>
            <a:r>
              <a:rPr lang="en"/>
              <a:t>complicated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 Preprocessing steps were done on bunch of computers by different people, how do you replicate this so that the input distribution is same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895e65240f_0_1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1895e65240f_0_1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production phase, use more sophisticated tools to ensure that data pipeline is replicable</a:t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895e65240f_0_1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895e65240f_0_1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production phase, use more sophisticated tools to ensure that data pipeline is replicable</a:t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895e65240f_0_1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1895e65240f_0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</a:t>
            </a:r>
            <a:r>
              <a:rPr lang="en"/>
              <a:t>production</a:t>
            </a:r>
            <a:r>
              <a:rPr lang="en"/>
              <a:t> phase, use more sophisticated tools to ensure that data pipeline is replicable</a:t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895e65240f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895e65240f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Having built up a complex system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E.g. Job search model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Spam dataset -&gt; </a:t>
            </a:r>
            <a:r>
              <a:rPr b="1" lang="en"/>
              <a:t>antispam model</a:t>
            </a:r>
            <a:r>
              <a:rPr lang="en"/>
              <a:t> -&gt; despammed data + id merge data -&gt; </a:t>
            </a:r>
            <a:r>
              <a:rPr b="1" lang="en"/>
              <a:t>id merge model</a:t>
            </a:r>
            <a:r>
              <a:rPr lang="en"/>
              <a:t> -&gt; clean user data -&gt; J</a:t>
            </a:r>
            <a:r>
              <a:rPr b="1" lang="en"/>
              <a:t>ob search model</a:t>
            </a:r>
            <a:r>
              <a:rPr lang="en"/>
              <a:t> -&gt; Predictions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were to update your spam dataset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 will change everything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How do you go back and fix this problem?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Especially each of the system is developed by a different </a:t>
            </a:r>
            <a:r>
              <a:rPr lang="en"/>
              <a:t>engineer</a:t>
            </a:r>
            <a:r>
              <a:rPr lang="en"/>
              <a:t> and you have </a:t>
            </a:r>
            <a:r>
              <a:rPr lang="en"/>
              <a:t>files spread across laptops of your ML dev team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 make sure system is maintainable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Extensive documentation can help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Sophisticated tools on production phase</a:t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1895e65240f_0_1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1895e65240f_0_1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Having built up a complex system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E.g. Job search model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Spam dataset -&gt; </a:t>
            </a:r>
            <a:r>
              <a:rPr b="1" lang="en"/>
              <a:t>antispam model</a:t>
            </a:r>
            <a:r>
              <a:rPr lang="en"/>
              <a:t> -&gt; despammed data + id merge data -&gt; </a:t>
            </a:r>
            <a:r>
              <a:rPr b="1" lang="en"/>
              <a:t>id merge model</a:t>
            </a:r>
            <a:r>
              <a:rPr lang="en"/>
              <a:t> -&gt; clean user data -&gt; J</a:t>
            </a:r>
            <a:r>
              <a:rPr b="1" lang="en"/>
              <a:t>ob search model</a:t>
            </a:r>
            <a:r>
              <a:rPr lang="en"/>
              <a:t> -&gt; Predictions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were to update your spam dataset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 will change everything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How do you go back and fix this problem?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Especially each of the system is developed by a different engineer and you have files spread across laptops of your ML dev team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 make sure system is maintainable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Extensive documentation can help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Sophisticated tools on production phase</a:t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1895e65240f_0_1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1895e65240f_0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Data about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 turn out to be really useful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you discover during ML development that for some strange reason, line # 17 in factory # 2 generates images that produce images with lot more errors for some reason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This allows you to go back and see what was the issue with that line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you had not stored this meta-data, it would be really difficult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is like code comments</a:t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895e65240f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1895e65240f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Data about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 turn out to be really useful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you discover during ML development that for some strange reason, line # 17 in factory # 2 generates images that produce images with lot more errors for some reason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This </a:t>
            </a:r>
            <a:r>
              <a:rPr lang="en"/>
              <a:t>allows</a:t>
            </a:r>
            <a:r>
              <a:rPr lang="en"/>
              <a:t> you to go back and see what was the issue with that line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you had not stored this meta-data, it would be really difficult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is like code comments</a:t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895e65240f_0_1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1895e65240f_0_1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Data about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 turn out to be really useful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you discover during ML development that for some strange reason, line # 17 in factory # 2 generates images that produce images with lot more errors for some reason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This allows you to go back and see what was the issue with that line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you had not stored this meta-data, it would be really difficult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is like code comments</a:t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895e65240f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895e65240f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Many of us split data into train/dev/test randomly.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your  dataset is small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Having balanced split can significantly boost your performance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makes dev set quite non-representative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have only 2 (10%) positive </a:t>
            </a:r>
            <a:r>
              <a:rPr lang="en"/>
              <a:t>examples</a:t>
            </a:r>
            <a:r>
              <a:rPr lang="en"/>
              <a:t> rather than 30% as in original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we have a very large dataset, the no need to worry about this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random split will be representative enough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can make a big difference in small data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895e65240f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895e65240f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Because it does not always cover the edge cases like rare classes or skewed datasets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More in a bit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User will forgive for informational queries like “Apple pie recipe”,  “Latest movies” but not for navigational “Stanford”, “Youtube”.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a model performs well on informational but slightly bad on navigational, it will lose the trust of the user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medical data, if you have 99% negative example and 1% positive, then model will achieve 99% accuracy by just outputting negative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ML loan approval -&gt; no discrimination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Product recommender -&gt; treats all users ,retailers, products fairly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Chest xray conditions, some are more common then others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you ignore uncommon ones, accuracy will still be high =&gt; problem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My thesis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Medical data scarcity</a:t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895e65240f_0_1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1895e65240f_0_1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Many of us split data into train/dev/test randomly.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your  dataset is small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Having balanced split can significantly boost your performance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makes dev set quite non-representative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have only 2 (10%) positive examples rather than 30% as in original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we have a very large dataset, the no need to worry about this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random split will be representative enough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can make a big difference in small data</a:t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895e65240f_0_1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895e65240f_0_1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Many of us split data into train/dev/test randomly.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your  dataset is small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Having balanced split can significantly boost your performance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makes dev set quite non-representative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have only 2 (10%) positive examples rather than 30% as in original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we have a very large dataset, the no need to worry about this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random split will be representative enough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can make a big difference in small data</a:t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895e65240f_0_1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1895e65240f_0_1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Many of us split data into train/dev/test randomly.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your  dataset is small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Having balanced split can significantly boost your performance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makes dev set quite non-representative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have only 2 (10%) positive examples rather than 30% as in original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we have a very large dataset, the no need to worry about this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random split will be representative enough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can make a big difference in small data</a:t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1895e65240f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1895e65240f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895e65240f_0_1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895e65240f_0_1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are going to spend months on an project, it is work a while to think through the options and select the most promising project to work on before putting so much effort into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With a quick brainstorming session, you might come up with a dozen of ideas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 ideas are going to be way more valuable than others</a:t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895e65240f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895e65240f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are going to spend months on an project, it is work a while to think through the options and select the most promising project to work on before putting so much effort into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With a quick brainstorming session, you might come up with a dozen of ideas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 ideas are going to be way more valuable than others</a:t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1895e65240f_0_1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1895e65240f_0_1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are going to spend months on an project, it is work a while to think through the options and select the most promising project to work on before putting so much effort into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With a quick brainstorming session, you might come up with a dozen of ideas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 ideas are going to be way more valuable than others</a:t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895e65240f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1895e65240f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Get </a:t>
            </a:r>
            <a:r>
              <a:rPr lang="en"/>
              <a:t>together</a:t>
            </a:r>
            <a:r>
              <a:rPr lang="en"/>
              <a:t> with business owner (not AI expert)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What are their business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Increase conversion -&gt; number of people that go to website and convert them to sales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 trying to figure out AI problem yet, just business problems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Then I will try to see if there is an AI solution for you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type of separation between problem and solution can help come up with a better solution</a:t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895e65240f_0_1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1895e65240f_0_1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Get together with business owner (not AI expert)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What are their business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Increase conversion -&gt; number of people that go to website and convert them to sales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 trying to figure out AI problem yet, just business problems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Then I will try to see if there is an AI solution for you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type of separation between problem and solution can help come up with a better solution</a:t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895e65240f_0_1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1895e65240f_0_1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Get together with business owner (not AI expert)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What are their business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Increase conversion -&gt; number of people that go to website and convert them to sales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 trying to figure out AI problem yet, just business problems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Then I will try to see if there is an AI solution for you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type of separation between problem and solution can help come up with a better solution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95e65240f_0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895e65240f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Because it does not always cover the edge cases like rare classes or skewed datasets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More in a bit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User will forgive for informational queries like “Apple pie recipe”,  “Latest movies” but not for navigational “Stanford”, “Youtube”.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a model performs well on informational but slightly bad on navigational, it will lose the trust of the user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medical data, if you have 99% negative example and 1% positive, then model will achieve 99% accuracy by just outputting negative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Skewed datasets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More on that later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ML loan approval -&gt; no discrimination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Product recommender -&gt; treats all users ,retailers, products fairly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Chest xray conditions, some are more common then others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you ignore uncommon ones, accuracy will still be high =&gt; problem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My thesis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Medical data scarcity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Very challenging</a:t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895e65240f_0_1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895e65240f_0_1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Get together with business owner (not AI expert)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What are their business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Increase conversion -&gt; number of people that go to website and convert them to sales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 trying to figure out AI problem yet, just business problems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Then I will try to see if there is an AI solution for you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type of separation between problem and solution can help come up with a better solution</a:t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895e65240f_0_1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895e65240f_0_1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Get together with business owner (not AI expert)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What are their business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Increase conversion -&gt; number of people that go to website and convert them to sales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 trying to figure out AI problem yet, just business problems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Then I will try to see if there is an AI solution for you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type of separation between problem and solution can help come up with a better solution</a:t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1895e65240f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1895e65240f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Get together with business owner (not AI expert)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What are their business problems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Increase conversion -&gt; number of people that go to website and convert them to sales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Not trying to figure out AI problem yet, just business problems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Then I will try to see if there is an AI solution for you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type of separation between problem and solution can help come up with a better solution</a:t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895e65240f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895e65240f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Increase conversion =&gt; improve search results, offer better recommendations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 is quite common that one problem may lead to multiple ideas for solution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Recommend bundles =&gt; if someone buys a camera, you also recommend them protectors and lenses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Many teams just jump into the first project that they are excited about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Brainstorm the possibilities and then narrow down to most </a:t>
            </a:r>
            <a:r>
              <a:rPr lang="en"/>
              <a:t>promising</a:t>
            </a:r>
            <a:r>
              <a:rPr lang="en"/>
              <a:t> projects</a:t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1895e65240f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1895e65240f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Is this project technically feasible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HLP =&gt; Can human, given the same data, perform the task?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Do you think that the data and features x you have are sufficiently predictive or the target output y?</a:t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895e65240f_0_1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1895e65240f_0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Right one =&gt; even human cannot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Make sure humans see exactly same data as the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does not mean to ask a person who is driving a car and sees the traffic light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should take same picture and ask human to classify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Teams keep working on CV system for a long time, and they thought they can do it because a human who physically inspected the phones could do it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Took long time to realize that if same human saw the images, he couldn’t figure it out either</a:t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1895e65240f_0_1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1895e65240f_0_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mapping from DNA to </a:t>
            </a:r>
            <a:r>
              <a:rPr lang="en"/>
              <a:t>whether</a:t>
            </a:r>
            <a:r>
              <a:rPr lang="en"/>
              <a:t> you get a heart disease is very noisy</a:t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895e65240f_0_1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895e65240f_0_1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mapping from DNA to whether you get a heart disease is very noisy</a:t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895e65240f_0_1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1895e65240f_0_1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mapping from DNA to whether you get a heart disease is very noisy</a:t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895e65240f_0_1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1895e65240f_0_1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mapping from DNA to whether you get a heart disease is very noisy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895e65240f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895e65240f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 you guess where is more room for improvement?</a:t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1895e65240f_0_1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1895e65240f_0_1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mapping from DNA to whether you get a heart disease is very noisy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biology it is referred to as genotype and phenotype and the mapping between the two is very noisy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 would have mixed feelings about this project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Our DNA might be mildly predictive of </a:t>
            </a:r>
            <a:r>
              <a:rPr lang="en"/>
              <a:t>whether</a:t>
            </a:r>
            <a:r>
              <a:rPr lang="en"/>
              <a:t> we have a heart </a:t>
            </a:r>
            <a:r>
              <a:rPr lang="en"/>
              <a:t>disease</a:t>
            </a:r>
            <a:r>
              <a:rPr lang="en"/>
              <a:t> or not</a:t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1895e65240f_0_1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1895e65240f_0_1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mapping from DNA to whether you get a heart disease is very noisy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biology it is referred to as genotype and phenotype and the mapping between the two is very noisy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 would have mixed feelings about this project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Our DNA might be mildly predictive of whether we have a heart disease or not</a:t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1895e65240f_0_1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1895e65240f_0_1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mapping from DNA to whether you get a heart disease is very noisy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biology it is referred to as genotype and phenotype and the mapping between the two is very noisy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 would have mixed feelings about this project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Our DNA might be mildly predictive of whether we have a heart disease or not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Iffy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Social media, clothing style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Maybe you can predict for now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But not for after 6 months</a:t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1895e65240f_0_1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1895e65240f_0_1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mapping from DNA to whether you get a heart disease is very noisy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biology it is referred to as genotype and phenotype and the mapping between the two is very noisy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 would have mixed feelings about this project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Our DNA might be mildly predictive of whether we have a heart disease or not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Iffy one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Social media, clothing style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Maybe you can predict for now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not for after 6 months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your features are not predictive =&gt; you will end up with a model which barely does better than random guessing</a:t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1895e65240f_0_1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1895e65240f_0_1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mapping from DNA to whether you get a heart disease is very noisy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biology it is referred to as genotype and phenotype and the mapping between the two is very noisy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 would have mixed feelings about this project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Our DNA might be mildly predictive of whether we have a heart disease or not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Iffy one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Social media, clothing style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Maybe you can predict for now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not for after 6 months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your features are not predictive =&gt; you will end up with a model which barely does better than random guessing</a:t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1895e65240f_0_1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1895e65240f_0_1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mapping from DNA to whether you get a heart disease is very noisy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biology it is referred to as genotype and phenotype and the mapping between the two is very noisy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 would have mixed feelings about this project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Our DNA might be mildly predictive of whether we have a heart disease or not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Iffy one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Social media, clothing style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Maybe you can predict for now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not for after 6 months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your features are not predictive =&gt; you will end up with a model which barely does better than random guessing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Stock =&gt; not doable</a:t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1895e65240f_0_1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1895e65240f_0_1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Rate of previous improvements can be a good predictor of future improvement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After these many months, the team will reduce the error rate by some percentage relative to HLP</a:t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208c9f19ec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208c9f19ec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ML engineers are used to optimizing some 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Business owners want to optimize other 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is often a gap between two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some businesses, query-level acc is </a:t>
            </a:r>
            <a:r>
              <a:rPr lang="en"/>
              <a:t>more</a:t>
            </a:r>
            <a:r>
              <a:rPr lang="en"/>
              <a:t> important than word-level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Good search results and user engagement =&gt; user will come back to the search engine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Engg team wants to work on word-level accuracy, </a:t>
            </a:r>
            <a:r>
              <a:rPr lang="en"/>
              <a:t>whereas business leader wants promises on Revenue</a:t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208c9f19ec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208c9f19ec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ML engineers are used to optimizing some 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Business owners want to optimize other 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is often a gap between two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some businesses, query-level acc is more important than word-level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Good search results and user engagement =&gt; user will come back to the search engine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Engg team wants to work on word-level accuracy, whereas business leader wants promises on Revenue</a:t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08c9f19ec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208c9f19ec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ML engineers are used to optimizing some 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Business owners want to optimize other 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is often a gap between two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some businesses, query-level acc is more important than word-level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Good search results and user engagement =&gt; user will come back to the search engine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Engg team wants to work on word-level accuracy, whereas business leader wants promises on Revenue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895e65240f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895e65240f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You need to know the “gap to HLP/baseline” to decide that!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If even a human cannot have more accuracy than that, then it might be a waste of time to try to improve that tag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208c9f19ec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208c9f19ec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ML engineers are used to optimizing some 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Business owners want to optimize other 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is often a gap between two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some businesses, query-level acc is more important than word-level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Good search results and user engagement =&gt; user will come back to the search engine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Engg team wants to work on word-level accuracy, whereas business leader wants promises on Revenue</a:t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08c9f19ec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08c9f19ec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ML engineers are used to optimizing some 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Business owners want to optimize other 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is often a gap between two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some businesses, query-level acc is more important than word-level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Good search results and user engagement =&gt; user will come back to the search engine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Engg team wants to work on word-level accuracy, whereas business leader wants promises on Revenue</a:t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08c9f19ec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208c9f19ec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ML engineers are used to optimizing some 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Business owners want to optimize other 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is often a gap between two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some businesses, query-level acc is more important than word-level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Good search results and user engagement =&gt; user will come back to the search engine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Engg team wants to work on word-level accuracy, whereas business leader wants promises on Revenue</a:t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208c9f19ec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208c9f19ec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ML engineers are used to optimizing some 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Business owners want to optimize other 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is often a gap between two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some businesses, query-level acc is more important than word-level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Good search results and user engagement =&gt; user will come back to the search engine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Engg team wants to work on word-level accuracy, whereas business leader wants promises on Revenue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order for project to move forward</a:t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208c9f19ec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208c9f19ec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ML engineers are used to optimizing some 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Business owners want to optimize other 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is often a gap between two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some businesses, query-level acc is more important than word-level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Good search results and user engagement =&gt; user will come back to the search engine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Engg team wants to work on word-level accuracy, whereas business leader wants promises on Revenue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order for project to move forward</a:t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08c9f19ec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08c9f19ec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ML engineers are used to optimizing some 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Business owners want to optimize other 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is often a gap between two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some businesses, query-level acc is more important than word-level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Good search results and user engagement =&gt; user will come back to the search engine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Engg team wants to work on word-level accuracy, whereas business leader wants promises on Revenue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order for project to move forward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</a:t>
            </a:r>
            <a:r>
              <a:rPr lang="en"/>
              <a:t>further</a:t>
            </a:r>
            <a:r>
              <a:rPr lang="en"/>
              <a:t> we go to the right, the harder it is for ML team to really give a guarantee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wish more problems could be solved by gradient descent or by optimizing test set acc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that’s  just not state of the world today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lot of practical problems require more effort</a:t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1895e65240f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1895e65240f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Issues of values and ethics are very domain dependent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Different for loan </a:t>
            </a:r>
            <a:r>
              <a:rPr lang="en"/>
              <a:t>request</a:t>
            </a:r>
            <a:r>
              <a:rPr lang="en"/>
              <a:t> vs. medical vs. recommender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Look for ethical frameworks that have been developed in your </a:t>
            </a:r>
            <a:r>
              <a:rPr lang="en"/>
              <a:t>industry</a:t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208c9f19ec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208c9f19ec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Then use this POC info to more </a:t>
            </a:r>
            <a:r>
              <a:rPr lang="en"/>
              <a:t>confidently</a:t>
            </a:r>
            <a:r>
              <a:rPr lang="en"/>
              <a:t> scope out the milestones and resources needed for large scale execution of the project</a:t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208c9f19ec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208c9f19ec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That’s all from the ML lifecyle section (for now)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Now I would like to show a bit about an MLOps tool (ClearML)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Any comments before we move on?</a:t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208c9f19ec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208c9f19ec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That’s all from the ML lifecyle section (for now)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Now I would like to show a bit about an MLOps tool (ClearML)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Any comments before we move on?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895e65240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895e65240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c359ab68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0c359ab68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HLP can help in unstructured because humans are used to such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It’s intuitive</a:t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08c9f19ec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208c9f19ec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ClearML is an open source platform that automates and simplifies developing and managing machine learning solutions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 It is designed as an end-to-end MLOps suite allowing you to focus on developing your ML code &amp; automation, while ClearML ensures your work is reproducible and scalable.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208c9f19ec2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208c9f19ec2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ClearML is an open source platform that automates and simplifies developing and managing machine learning solutions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 It is designed as an end-to-end MLOps suite allowing you to focus on developing your ML code &amp; automation, while ClearML ensures your work is reproducible and scalable.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208c9f19ec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208c9f19ec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ClearML is an open source platform that automates and simplifies developing and managing machine learning solutions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 It is designed as an end-to-end MLOps suite allowing you to focus on developing your ML code &amp; automation, while ClearML ensures your work is reproducible and scalable.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208c9f19ec2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208c9f19ec2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ClearML is an open source platform that automates and simplifies developing and managing machine learning solutions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 It is designed as an end-to-end MLOps suite allowing you to focus on developing your ML code &amp; automation, while ClearML ensures your work is reproducible and scalable.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08c9f19ec2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208c9f19ec2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ClearML is an open source platform that automates and simplifies developing and managing machine learning solutions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 It is designed as an end-to-end MLOps suite allowing you to focus on developing your ML code &amp; automation, while ClearML ensures your work is reproducible and scalable.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08c9f19ec2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08c9f19ec2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ClearML is an open source platform that automates and simplifies developing and managing machine learning solutions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 It is designed as an end-to-end MLOps suite allowing you to focus on developing your ML code &amp; automation, while ClearML ensures your work is reproducible and scalable.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208c9f19ec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208c9f19ec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ClearML is an open source platform that automates and simplifies developing and managing machine learning solutions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 It is designed as an end-to-end MLOps suite allowing you to focus on developing your ML code &amp; automation, while ClearML ensures your work is reproducible and scalable.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08c9f19ec2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08c9f19ec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ClearML is an open source platform that automates and simplifies developing and managing machine learning solutions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 It is designed as an end-to-end MLOps suite allowing you to focus on developing your ML code &amp; automation, while ClearML ensures your work is reproducible and scalable.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08c9f19ec2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208c9f19ec2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ClearML is an open source platform that automates and simplifies developing and managing machine learning solutions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1C1E21"/>
                </a:solidFill>
                <a:latin typeface="Roboto"/>
                <a:ea typeface="Roboto"/>
                <a:cs typeface="Roboto"/>
                <a:sym typeface="Roboto"/>
              </a:rPr>
              <a:t> It is designed as an end-to-end MLOps suite allowing you to focus on developing your ML code &amp; automation, while ClearML ensures your work is reproducible and scalable.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208c9f19ec2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208c9f19ec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c359ab6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c359ab6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HLP can help in unstructured because humans are used to such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It’s intuitive</a:t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208c9f19ec2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208c9f19ec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208c9f19ec2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208c9f19ec2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08c9f19ec2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208c9f19ec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have other options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 am currently exploring ClearML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Soon I am gonna shift and explore MLFlow which is another famous framework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Then I will try to standardize a bit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Next I will show you the actual UI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before that</a:t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08c9f19ec2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208c9f19ec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take a brief look at ClearML UI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0c359ab68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0c359ab68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HLP can help in unstructured because humans are used to such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It’s intuitive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895e65240f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895e65240f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895e65240f_0_1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895e65240f_0_1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895e65240f_0_1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895e65240f_0_1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Quick and  dirty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get initial rought result which give you some estimate/baseline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Then you try to improve it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895e65240f_0_1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895e65240f_0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895e65240f_0_1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895e65240f_0_1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Bayes/</a:t>
            </a:r>
            <a:r>
              <a:rPr lang="en"/>
              <a:t>irreducible</a:t>
            </a:r>
            <a:r>
              <a:rPr lang="en"/>
              <a:t> error is the minimum possible error that we can achieve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895e65240f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895e65240f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normally this is how we start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define configs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Train the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Error analysis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And repeat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895e65240f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895e65240f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Audit the performance before taking it into production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895e65240f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895e65240f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895e65240f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895e65240f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Literature search to see what is possible (courses, blogs, papers, open-source projects)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895e65240f_0_1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895e65240f_0_1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Literature search to see what is possible (courses, blogs, papers, open-source projects)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895e65240f_0_1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895e65240f_0_1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Literature search to see what is possible (courses, blogs, papers, open-source projects)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895e65240f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895e65240f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895e65240f_0_1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895e65240f_0_1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895e65240f_0_1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895e65240f_0_1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895e65240f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895e65240f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95e65240f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95e65240f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895e65240f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895e65240f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manual process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Jupyter notebook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Spreadsheets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are also emerging MLOps tools to do this analysis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895e65240f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895e65240f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Examine the examples with issues, check tags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manual process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Jupyter notebook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Spreadsheets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are also emerging MLOps tools to do this analysis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Image properties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Blurry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Dark or light background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Reflection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Etc.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Meta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Phone model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Factory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Goal is to come up with categories that </a:t>
            </a:r>
            <a:r>
              <a:rPr lang="en"/>
              <a:t>improve</a:t>
            </a:r>
            <a:r>
              <a:rPr lang="en"/>
              <a:t> our algorithm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895e65240f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895e65240f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895e65240f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895e65240f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How important is it to work on a specific tag like “Car noise”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Also tells you how much you can improve by fixing all the car noise tag predictions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895e65240f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895e65240f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Same question again -&gt; c</a:t>
            </a:r>
            <a:r>
              <a:rPr lang="en">
                <a:solidFill>
                  <a:schemeClr val="dk1"/>
                </a:solidFill>
              </a:rPr>
              <a:t>an you tell me where is more room for improvement?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Or what was it the last time?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So since the difference is larger, it might be worth pursuing right?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NO!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Why is that? Can you guess?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895e65240f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895e65240f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You need to know data distribution to decide that!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we can increase clean speech from 94% to 95% =&gt; overall system 0.6% better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 car noise, if we increase by 4% =&gt; 0.16%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People noise =&gt; 0.6%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Low Bandwidth =&gt; 0%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Maybe more </a:t>
            </a:r>
            <a:r>
              <a:rPr lang="en"/>
              <a:t>worthwhile</a:t>
            </a:r>
            <a:r>
              <a:rPr lang="en"/>
              <a:t> to work on either “people noise” or “clean speech”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895e65240f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895e65240f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895e65240f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895e65240f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895e65240f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895e65240f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895e65240f_0_1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895e65240f_0_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895e65240f_0_1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895e65240f_0_1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 categories are more important for the </a:t>
            </a:r>
            <a:r>
              <a:rPr lang="en"/>
              <a:t>application</a:t>
            </a:r>
            <a:r>
              <a:rPr lang="en"/>
              <a:t> than the rest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95e65240f_0_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95e65240f_0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895e65240f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895e65240f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More on label and data quality later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95e65240f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95e65240f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895e65240f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895e65240f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Skewed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Medical with 99% negative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Manufacturing example</a:t>
            </a:r>
            <a:r>
              <a:rPr lang="en"/>
              <a:t> with 98% no defect etc.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Speech recognition =&gt; </a:t>
            </a:r>
            <a:r>
              <a:rPr lang="en"/>
              <a:t>example</a:t>
            </a:r>
            <a:r>
              <a:rPr lang="en"/>
              <a:t> with no wake word 97%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Accuracy is useless. Even print(“0”) can achieve very high accuracy -&gt; 99%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if you take a deeper look, your recall is 0 and your precision is undefined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895e65240f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895e65240f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Skewed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Medical with 99% negative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Manufacturing example with 98% no defect etc.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Speech recognition =&gt; example with no wake word 97%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Accuracy is useless. Even print(“0”) can achieve very high accuracy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895e65240f_0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895e65240f_0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Skewed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Medical with 99% negative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Manufacturing example with 98% no defect etc.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Speech recognition =&gt; example with no wake word 97%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Accuracy is useless. Even print(“0”) can achieve very high accuracy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Precision =&gt; </a:t>
            </a: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What proportion of positive identifications was actually correct?</a:t>
            </a:r>
            <a:endParaRPr sz="12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Recall =&gt; What proportion of actual positives was identified correctly?</a:t>
            </a:r>
            <a:endParaRPr sz="12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Medical data with 99% negative examples</a:t>
            </a:r>
            <a:endParaRPr sz="12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Print(0) =&gt; 99% accuracy</a:t>
            </a:r>
            <a:endParaRPr sz="12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But precision is undefined and recall is 0</a:t>
            </a:r>
            <a:endParaRPr sz="12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F1-score is also zero</a:t>
            </a:r>
            <a:endParaRPr sz="12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895e65240f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895e65240f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Even if the model has high accuracy and f1, perform one last audit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Can save future trouble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Many kinds of bias =&gt; selection bias, sampling bias, coverage bias and so 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can see the link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Brainstorm</a:t>
            </a:r>
            <a:r>
              <a:rPr lang="en"/>
              <a:t> ways the system might go </a:t>
            </a:r>
            <a:r>
              <a:rPr lang="en"/>
              <a:t>wrong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Performance on subsets of data (individual ethnicity, gender etc.)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Establish metrics to access performance against </a:t>
            </a:r>
            <a:r>
              <a:rPr lang="en"/>
              <a:t>these</a:t>
            </a:r>
            <a:r>
              <a:rPr lang="en"/>
              <a:t> issues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Instead of evaluating on whole dev set, apply on subset/slice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95e65240f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95e65240f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895e65240f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895e65240f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Error analysis made you focus on improving a certain category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895e65240f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895e65240f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895e65240f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895e65240f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create </a:t>
            </a:r>
            <a:r>
              <a:rPr lang="en"/>
              <a:t>examples</a:t>
            </a:r>
            <a:r>
              <a:rPr lang="en"/>
              <a:t> that algorithm already performs well on, then there won’t be any improvement in performance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it is all noise or something =&gt; not helpful =&gt; even Humans cannot predict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895e65240f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895e65240f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create examples that algorithm already performs well on, then there won’t be any improvement in performance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it is all noise or something =&gt; not helpful =&gt; even Humans cannot predict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895e65240f_0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895e65240f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create examples that algorithm already performs well on, then there won’t be any improvement in performance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it is all noise or something =&gt; not helpful =&gt; even Humans cannot predict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95e65240f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895e65240f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Model-centric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other one is data-centric which we will see later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95e65240f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95e65240f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create examples that algorithm already performs well on, then there won’t be any improvement in performance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it is all noise or something =&gt; not helpful =&gt; even Humans cannot predict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95e65240f_0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895e65240f_0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you create examples that algorithm already performs well on, then there won’t be any improvement in performance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it is all noise or something =&gt; not helpful =&gt; even Humans cannot predict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895e65240f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895e65240f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895e65240f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895e65240f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b633497ea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b633497ea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Mapping</a:t>
            </a:r>
            <a:r>
              <a:rPr lang="en"/>
              <a:t> x to y is clear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Humans can make accurate predictions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b633497ea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b633497ea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Mapping x to y is clear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Humans can make accurate predictions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an important observation because adding more data through data aug or data collection can really change your input distribution P(x)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 for “The model is large vs. small”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Suppose you have training data with 20% cafe noise, and you add more cafe noise data via data augmentation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Now 50% of the data has cafe noise in the background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 turns out that if your model is sufficiently large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Then it won’t stop it from doing a good job on cafe noise data as well as non-cafe noise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contrast, if your model was small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It might cause the model to spend too much of its resources modeling “cafe noise” setting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This could hurt its performance on “non-cafe noise” data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 for x to y mapping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Meaning given x, the true label y is ambiguous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is rare problem, but let’s see why this is important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b633497ea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b633497ea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 for x to y mapping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 google street view images to read house numbers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order to more accurately geo-locate building and houses in Google Maps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b633497ea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b633497ea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 for x to y mapping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 google street view images to read house numbers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order to more accurately geo-locate building and houses in Google Maps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One of the task is to take pictures like this and figure out the digit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 this is “1”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And this is “I”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don’t see a lot I’s in street view images, but there are some building where you may see some signs containing 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house number rarely have an 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see that your algorithm has a very high accuracy on recognizing 1’s, but low acc on I’s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One thing you might do is add a lot of I examples into your training set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b633497ea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b633497ea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 for x to y mapping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 google street view images to read house numbers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order to more accurately geo-locate building and houses in Google Maps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One of the task is to take pictures like this and figure out the digit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 this is “1”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And this is “I”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don’t see a lot I’s in street view images, but there are some building where you may see some signs containing 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house number rarely have an 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see that your algorithm has a very high accuracy on recognizing 1’s, but low acc on I’s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One thing you might do is add a lot of I examples into your training set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problem is that there are some images that are truly ambiguous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Is this a 1 or an 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And if you add a lot of I’s into your training set, especially ambiguous examples like this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1" lang="en"/>
              <a:t>Then that may skew the </a:t>
            </a:r>
            <a:r>
              <a:rPr b="1" lang="en"/>
              <a:t>dataset</a:t>
            </a:r>
            <a:r>
              <a:rPr b="1" lang="en"/>
              <a:t> to have a lot more I’s, and hurt the performance</a:t>
            </a:r>
            <a:endParaRPr b="1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Because we know there are a lot more 1’s than I’s on house numbers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If learning algorithm sees a picture like this (last one)</a:t>
            </a:r>
            <a:endParaRPr/>
          </a:p>
          <a:p>
            <a:pPr indent="-298450" lvl="4" marL="22860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 would be safer to guess that it is a 1 rather than an I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if data augmentation skews the dataset in the direction of having a lot more I’s</a:t>
            </a:r>
            <a:endParaRPr/>
          </a:p>
          <a:p>
            <a:pPr indent="-298450" lvl="4" marL="22860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Then it will cause the algorithm to perform poorly on an </a:t>
            </a:r>
            <a:r>
              <a:rPr lang="en"/>
              <a:t>example</a:t>
            </a:r>
            <a:r>
              <a:rPr lang="en"/>
              <a:t> like this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contacts the second point, mapping from x to y is not clear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b633497ea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b633497ea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example we saw is pretty rare and corner case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But understanding this concept can give us more comfort while adding more data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895e65240f_0_1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895e65240f_0_1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b633497ea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b633497ea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far we have discussed unstructured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Turns out creating brand new example is difficult for structured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you can take existing training examples and figure out if there are additional useful features you </a:t>
            </a:r>
            <a:r>
              <a:rPr lang="en"/>
              <a:t>can add to it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b633497ea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b633497ea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far we have discussed unstructured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Turns out creating brand new example is difficult for structured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you can take existing training examples and figure out if there are additional useful features you can add to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take an example of restaurant recommendation system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are running an app that has to recommend restaurants to users that they are interested in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One way is to have a set of features for each user and a set of features for restaurants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That then get fed into a Neural Network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Whose job is to predict whether it is a good prediction or not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b633497ea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b633497ea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far we have discussed unstructured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Turns out creating brand new example is difficult for structured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you can take existing training examples and figure out if there are additional useful features you can add to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take an example of restaurant recommendation system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are running an app that has to recommend restaurants to users that they are interested in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One way is to have a set of features for each user and a set of features for restaurants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That then get fed into a Neural Network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Whose job is to predict whether it is a good prediction or not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Error analysis </a:t>
            </a:r>
            <a:r>
              <a:rPr lang="en"/>
              <a:t>show</a:t>
            </a:r>
            <a:r>
              <a:rPr lang="en"/>
              <a:t> that the system was unfortunately </a:t>
            </a:r>
            <a:r>
              <a:rPr lang="en"/>
              <a:t>frequently</a:t>
            </a:r>
            <a:r>
              <a:rPr lang="en"/>
              <a:t> recommending meat options to vegetarian users, restaurants that only has meat options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Based on the user history, it was pretty clear they are vegetarians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Not a good experience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Now you don’t </a:t>
            </a:r>
            <a:r>
              <a:rPr lang="en"/>
              <a:t>know how to synthesize new examples of users or new examples of restaurants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Because there is a fixed pool of users and restaurants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Rather than using data aug to create new users and restaurants, it is more fruitful to see if there are features to add either to person input or restaurant input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b633497ea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b633497ea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far we have discussed unstructured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Turns out creating brand new example is difficult for structured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you can take existing training examples and figure out if there are additional useful features you can add to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take an example of restaurant recommendation system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are running an app that has to recommend restaurants to users that they are interested in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One way is to have a set of features for each user and a set of features for restaurants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That then get fed into a Neural Network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Whose job is to predict whether it is a good prediction or not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Error analysis show that the system was unfortunately frequently recommending meat options to vegetarian users, restaurants that only has meat options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Based on the user history, it was pretty clear they are vegetarians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Not a good experience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Now you don’t know how to synthesize new examples of users or new examples of restaurants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Because there is a fixed pool of users and restaurants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Rather than using data aug to create new users and restaurants, it is more fruitful to see if there are features to add either to person input or restaurant input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b633497ea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b633497ea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far we have discussed unstructured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Turns out creating brand new example is difficult for structured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you can take existing training examples and figure out if there are additional useful features you can add to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take an example of restaurant recommendation system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are running an app that has to recommend restaurants to users that they are interested in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One way is to have a set of features for each user and a set of features for restaurants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That then get fed into a Neural Network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Whose job is to predict whether it is a good prediction or not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Error analysis show that the system was unfortunately frequently recommending meat options to vegetarian users, restaurants that only has meat options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Based on the user history, it was pretty clear they are vegetarians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Not a good experience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Now you don’t know how to synthesize new examples of users or new examples of restaurants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Because there is a fixed pool of users and restaurants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Rather than using data aug to create new users and restaurants, it is more fruitful to see if there are features to add either to person input or restaurant input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Is the person vegeterian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This does not need to be a binary 0 or 1 feature, it can be a soft feature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 other measure of how likely they seem to be vegeterian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b633497ea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b633497ea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 far we have discussed unstructured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Turns out creating brand new example is difficult for structured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But you can take existing training examples and figure out if there are additional useful features you can add to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Let’s take an example of restaurant recommendation system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are running an app that has to recommend restaurants to users that they are interested in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One way is to have a set of features for each user and a set of features for restaurants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That then get fed into a Neural Network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Whose job is to predict whether it is a good prediction or not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Error analysis show that the system was unfortunately frequently recommending meat options to vegetarian users, restaurants that only has meat options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Based on the user history, it was pretty clear they are vegetarians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Not a good experience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Now you don’t know how to synthesize new examples of users or new examples of restaurants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Because there is a fixed pool of users and restaurants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Rather than using data aug to create new users and restaurants, it is more fruitful to see if there are features to add either to person input or restaurant input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Is the person </a:t>
            </a:r>
            <a:r>
              <a:rPr lang="en"/>
              <a:t>vegetarian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This does not need to be a binary 0 or 1 feature, it can be a soft feature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 other measure of how likely they seem to be </a:t>
            </a:r>
            <a:r>
              <a:rPr lang="en"/>
              <a:t>vegetarian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Does restaurant have vegetarian options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Based on the menu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structured data problems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Usually you have a fixed set of user and restaurants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Making it harder to collect new data from users that they don’t yet have on restaurant that may or may not exist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Instead adding features can be a more fruitful way to prove the performance of algorithm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These additional features can be hand-coded or added via another learning algorithm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Such as having a learning algorithm read the menu and classify items as vegetarian or not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895e65240f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895e65240f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Adding</a:t>
            </a:r>
            <a:r>
              <a:rPr lang="en"/>
              <a:t> data is not always feasible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Recommendation history etc. can help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Collaborative =&gt; what people like you like and then recommends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Content =&gt; Looks at you as a separate individual, your history etc.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advantage of content-based filtering is that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Even if there is a new restaurant or product that </a:t>
            </a:r>
            <a:r>
              <a:rPr lang="en"/>
              <a:t>hardly</a:t>
            </a:r>
            <a:r>
              <a:rPr lang="en"/>
              <a:t> anyone else has liked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By actually looking at </a:t>
            </a:r>
            <a:r>
              <a:rPr lang="en"/>
              <a:t>the description of the restaurant (rather than just looking at who else liked the restaurant)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You can make a good recommendation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is also called “cold-start” problem =&gt; how do you recommend something which no one else has liked or purchased before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One of the ways to do that is to make sure you capture good features of the things that you want to recommend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Designing features especially for small datasets and structured datasets is useful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For unstructured we don’t need to anymore</a:t>
            </a:r>
            <a:endParaRPr sz="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b633497ea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b633497ea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Human Level Performance (HLP) is hard for structured data because it is really difficult for people to recommend good restaurants even to each other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b633497ea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b633497ea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Through these methods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If you can identify a category or a certain type of tag associated with your data that want to drive your </a:t>
            </a:r>
            <a:r>
              <a:rPr lang="en"/>
              <a:t>improvement</a:t>
            </a:r>
            <a:r>
              <a:rPr lang="en"/>
              <a:t> 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Then you can go back and select some features to add such has who is vegetarian and what restaurants have vegetarian options to improve your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Specific application may only have a finite list of users and restaurants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That is all the data we have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Which is why adding features to the examples you have maybe a more fruitful approach compare to try to come up with new data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895e65240f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895e65240f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Iterative process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Robust tracking required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895e65240f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895e65240f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b633497ea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b633497ea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Iteratively improve your algorithm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Robust tracking required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When you are running dozens of experiments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It is easy to forget what </a:t>
            </a:r>
            <a:r>
              <a:rPr lang="en"/>
              <a:t>experiment</a:t>
            </a:r>
            <a:r>
              <a:rPr lang="en"/>
              <a:t> swe already ran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Tracking the experiment can help us to be </a:t>
            </a:r>
            <a:r>
              <a:rPr lang="en"/>
              <a:t>more</a:t>
            </a:r>
            <a:r>
              <a:rPr lang="en"/>
              <a:t> efficient in making decision o nthe data, </a:t>
            </a:r>
            <a:r>
              <a:rPr lang="en"/>
              <a:t>models</a:t>
            </a:r>
            <a:r>
              <a:rPr lang="en"/>
              <a:t>, hypers etc.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Here are some things we should track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b633497ea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b633497ea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Iterative process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Robust tracking required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b633497ea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b633497ea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Iterative process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Robust tracking required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895e65240f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895e65240f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Has timely feedback for production data (distribution covers data and concept drift)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Will talk about them in a while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895e65240f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895e65240f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895e65240f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895e65240f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895e65240f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895e65240f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Loosely means =&gt; what if your data changes after the system has been deployed?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Has the data changed?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Speech recognition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Language can change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People are using newer smartphones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Different microphone =&gt; different audio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Gradual change =&gt; like english language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Sudden =&gt; covid-19 changed pattern of online purchases =&gt; many system stopped working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Data drift =&gt; someone became famous and is mentioned way more than before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Concept drift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Credit card behavior before covid would show that card is stolen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But after pandemic it does not mean that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Housing prices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Because of changes in market, houses can become expensive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Size hasn’t change but price changes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Data drift would be if </a:t>
            </a:r>
            <a:r>
              <a:rPr lang="en"/>
              <a:t>people</a:t>
            </a:r>
            <a:r>
              <a:rPr lang="en"/>
              <a:t> started </a:t>
            </a:r>
            <a:r>
              <a:rPr lang="en"/>
              <a:t>building</a:t>
            </a:r>
            <a:r>
              <a:rPr lang="en"/>
              <a:t> larger or smaller houses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895e65240f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895e65240f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Loosely means =&gt; what if your data changes after the system has been deployed?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Has the data changed?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Speech recognition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Language can change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People are using newer smartphones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Different microphone =&gt; different audio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Gradual change =&gt; like english language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Sudden =&gt; covid-19 changed pattern of online purchases =&gt; many system stopped working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Data drift =&gt; someone became famous an dis mentioned way more than before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Concept drift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Credit card behavior before covid would show that card is stolen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But after pandemic it does not mean that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Housing prices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Because of changes in market, houses can become expensive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Size hasn’t change but price changes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Data drift would be if people started building larger or smaller houses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895e65240f_0_1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895e65240f_0_1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Loosely means =&gt; what if your data changes after the system has been deployed?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Has the data changed?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Speech recognition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Language can change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People are using newer smartphones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Different microphone =&gt; different audio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Gradual change =&gt; like english language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Sudden =&gt; covid-19 changed pattern of online purchases =&gt; many system stopped working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Data drift =&gt; someone became famous an dis mentioned way more than before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Concept drift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Credit card behavior before covid would show that card is stolen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But after pandemic it does not mean that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Housing prices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Because of changes in market, houses can become expensive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Size hasn’t change but price changes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Data drift would be if people started building larger or smaller houses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895e65240f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895e65240f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speech recognition, </a:t>
            </a:r>
            <a:r>
              <a:rPr lang="en"/>
              <a:t>response</a:t>
            </a:r>
            <a:r>
              <a:rPr lang="en"/>
              <a:t> time is really short so you need realtime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contrast for hospitals that take health records and run model on them, it is fine to use batch once per night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Compute resources of cloud help </a:t>
            </a:r>
            <a:r>
              <a:rPr lang="en"/>
              <a:t>in accurate</a:t>
            </a:r>
            <a:r>
              <a:rPr lang="en"/>
              <a:t> predictions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Edge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System on car run on the edge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Internet can go down in a factory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train model using a lot of resources but cannot afford same set of resources for deployment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QPS =&gt; Queries Per Second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Throughout =&gt; how many QPS you need to handle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Maybe useful to log as much data as possible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analysis and review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Also to provide more data for retraining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Medical records require privacy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895e65240f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895e65240f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895e65240f_0_1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895e65240f_0_1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speech recognition, response time is really short so you need realtime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contrast for hospitals that take health records and run model on them, it is fine to use batch once per night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Compute resources of cloud help in accurate predictions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Edge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System on car run on the edge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Internet can go down in a factory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train model using a lot of resources but cannot afford same set of resources for deployment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QPS =&gt; Queries Per Second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Throughout =&gt; how many QPS you need to handle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Maybe useful to log as much data as possible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analysis and review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Also to provide more data for retraining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Medical records require privacy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895e65240f_0_1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895e65240f_0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speech recognition, response time is really short so you need realtime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contrast for hospitals that take health records and run model on them, it is fine to use batch once per night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Compute resources of cloud help in accurate predictions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Edge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System on car run on the edge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Internet can go down in a factory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train model using a lot of resources but cannot afford same set of resources for deployment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QPS =&gt; Queries Per Second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Throughout =&gt; how many QPS you need to handle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Maybe useful to log as much data as possible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analysis and review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Also to provide more data for retraining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Medical records require privacy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895e65240f_0_1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895e65240f_0_1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speech recognition, response time is really short so you need realtime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contrast for hospitals that take health records and run model on them, it is fine to use batch once per night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Compute resources of cloud help in accurate predictions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Edge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System on car run on the edge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Internet can go down in a factory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train model using a lot of resources but cannot afford same set of resources for deployment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QPS =&gt; Queries Per Second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Throughout =&gt; how many QPS you need to handle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Maybe useful to log as much data as possible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analysis and review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Also to provide more data for retraining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Medical records require privacy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895e65240f_0_1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895e65240f_0_1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speech recognition, response time is really short so you need realtime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contrast for hospitals that take health records and run model on them, it is fine to use batch once per night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Compute resources of cloud help in accurate predictions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Edge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System on car run on the edge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Internet can go down in a factory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train model using a lot of resources but cannot afford same set of resources for deployment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QPS =&gt; Queries Per Second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Throughout =&gt; how many QPS you need to handle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Maybe useful to log as much data as possible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analysis and review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Also to provide more data for retraining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Medical records require privacy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895e65240f_0_1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895e65240f_0_1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speech recognition, response time is really short so you need realtime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contrast for hospitals that take health records and run model on them, it is fine to use batch once per night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Compute resources of cloud help in accurate predictions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Edge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System on car run on the edge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Internet can go down in a factory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train model using a lot of resources but cannot afford same set of resources for deployment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QPS =&gt; Queries Per Second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Throughout =&gt; how many QPS you need to handle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Maybe useful to log as much data as possible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analysis and review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Also to provide more data for retraining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Medical records require privacy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895e65240f_0_1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895e65240f_0_1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 speech recognition, response time is really short so you need realtime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contrast for hospitals that take health records and run model on them, it is fine to use batch once per night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Compute resources of cloud help in accurate predictions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Edge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System on car run on the edge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Internet can go down in a factory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train model using a lot of resources but cannot afford same set of resources for deployment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QPS =&gt; Queries Per Second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Throughout =&gt; how many QPS you need to handle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Maybe useful to log as much data as possible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analysis and review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Also to provide more data for retraining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Medical records require privacy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895e65240f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895e65240f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New product/capability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Start with small amount of traffic and gradually ramp it up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Assist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People inspected </a:t>
            </a:r>
            <a:r>
              <a:rPr lang="en"/>
              <a:t>smart</a:t>
            </a:r>
            <a:r>
              <a:rPr lang="en"/>
              <a:t>phones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want to automate or assist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Key ideas: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Gradually ramp up with monitoring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Rollback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If algorithm is not working, revert to previous system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895e65240f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895e65240f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Visual inspection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ML system shadows the humans and runs in parallel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ML system’s output is not used for any </a:t>
            </a:r>
            <a:r>
              <a:rPr lang="en"/>
              <a:t>decisions during this phase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Then based on the results, you can decide whether to allow mL system to make real-world decisions or not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895e65240f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895e65240f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When you are ready to allow ML system to make decisions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Allows</a:t>
            </a:r>
            <a:r>
              <a:rPr lang="en"/>
              <a:t> you to spot problems early on and avoid </a:t>
            </a:r>
            <a:r>
              <a:rPr lang="en"/>
              <a:t>larger</a:t>
            </a:r>
            <a:r>
              <a:rPr lang="en"/>
              <a:t> </a:t>
            </a:r>
            <a:r>
              <a:rPr lang="en"/>
              <a:t>consequences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895e65240f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895e65240f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have an old prediction service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Then you spin up a new prediction service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suddenly have the router switch the traffic from old one to the new one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3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3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3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3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5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4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4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4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31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30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5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5.png"/><Relationship Id="rId8" Type="http://schemas.openxmlformats.org/officeDocument/2006/relationships/image" Target="../media/image40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5.png"/><Relationship Id="rId8" Type="http://schemas.openxmlformats.org/officeDocument/2006/relationships/image" Target="../media/image40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5.png"/><Relationship Id="rId8" Type="http://schemas.openxmlformats.org/officeDocument/2006/relationships/image" Target="../media/image40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10" Type="http://schemas.openxmlformats.org/officeDocument/2006/relationships/image" Target="../media/image34.png"/><Relationship Id="rId9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5.png"/><Relationship Id="rId8" Type="http://schemas.openxmlformats.org/officeDocument/2006/relationships/image" Target="../media/image40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33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hyperlink" Target="https://clear.ml/docs/latest/docs/fundamentals/task" TargetMode="External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hyperlink" Target="https://clear.ml/docs/latest/docs/fundamentals/task" TargetMode="External"/><Relationship Id="rId4" Type="http://schemas.openxmlformats.org/officeDocument/2006/relationships/hyperlink" Target="https://clear.ml/docs/latest/docs/webapp/webapp_exp_reproducing" TargetMode="Externa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Relationship Id="rId3" Type="http://schemas.openxmlformats.org/officeDocument/2006/relationships/hyperlink" Target="https://clear.ml/docs/latest/docs/fundamentals/task" TargetMode="External"/><Relationship Id="rId4" Type="http://schemas.openxmlformats.org/officeDocument/2006/relationships/hyperlink" Target="https://clear.ml/docs/latest/docs/webapp/webapp_exp_reproducing" TargetMode="External"/><Relationship Id="rId5" Type="http://schemas.openxmlformats.org/officeDocument/2006/relationships/hyperlink" Target="https://clear.ml/docs/latest/docs/guides/services/slack_alerts" TargetMode="Externa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hyperlink" Target="https://clear.ml/docs/latest/docs/fundamentals/task" TargetMode="External"/><Relationship Id="rId4" Type="http://schemas.openxmlformats.org/officeDocument/2006/relationships/hyperlink" Target="https://clear.ml/docs/latest/docs/webapp/webapp_exp_reproducing" TargetMode="External"/><Relationship Id="rId5" Type="http://schemas.openxmlformats.org/officeDocument/2006/relationships/hyperlink" Target="https://clear.ml/docs/latest/docs/guides/services/slack_alerts" TargetMode="External"/><Relationship Id="rId6" Type="http://schemas.openxmlformats.org/officeDocument/2006/relationships/hyperlink" Target="https://clear.ml/docs/latest/docs/clearml_data/" TargetMode="Externa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Relationship Id="rId3" Type="http://schemas.openxmlformats.org/officeDocument/2006/relationships/hyperlink" Target="https://clear.ml/docs/latest/docs/fundamentals/task" TargetMode="External"/><Relationship Id="rId4" Type="http://schemas.openxmlformats.org/officeDocument/2006/relationships/hyperlink" Target="https://clear.ml/docs/latest/docs/webapp/webapp_exp_reproducing" TargetMode="External"/><Relationship Id="rId5" Type="http://schemas.openxmlformats.org/officeDocument/2006/relationships/hyperlink" Target="https://clear.ml/docs/latest/docs/guides/services/slack_alerts" TargetMode="External"/><Relationship Id="rId6" Type="http://schemas.openxmlformats.org/officeDocument/2006/relationships/hyperlink" Target="https://clear.ml/docs/latest/docs/clearml_data/" TargetMode="External"/><Relationship Id="rId7" Type="http://schemas.openxmlformats.org/officeDocument/2006/relationships/hyperlink" Target="https://clear.ml/docs/latest/docs/clearml_agent" TargetMode="Externa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hyperlink" Target="https://clear.ml/docs/latest/docs/fundamentals/task" TargetMode="External"/><Relationship Id="rId4" Type="http://schemas.openxmlformats.org/officeDocument/2006/relationships/hyperlink" Target="https://clear.ml/docs/latest/docs/webapp/webapp_exp_reproducing" TargetMode="External"/><Relationship Id="rId10" Type="http://schemas.openxmlformats.org/officeDocument/2006/relationships/hyperlink" Target="https://clear.ml/docs/latest/docs/webapp/applications/apps_gcp_autoscaler" TargetMode="External"/><Relationship Id="rId9" Type="http://schemas.openxmlformats.org/officeDocument/2006/relationships/hyperlink" Target="https://clear.ml/docs/latest/docs/webapp/applications/apps_aws_autoscaler" TargetMode="External"/><Relationship Id="rId5" Type="http://schemas.openxmlformats.org/officeDocument/2006/relationships/hyperlink" Target="https://clear.ml/docs/latest/docs/guides/services/slack_alerts" TargetMode="External"/><Relationship Id="rId6" Type="http://schemas.openxmlformats.org/officeDocument/2006/relationships/hyperlink" Target="https://clear.ml/docs/latest/docs/clearml_data/" TargetMode="External"/><Relationship Id="rId7" Type="http://schemas.openxmlformats.org/officeDocument/2006/relationships/hyperlink" Target="https://clear.ml/docs/latest/docs/clearml_agent" TargetMode="External"/><Relationship Id="rId8" Type="http://schemas.openxmlformats.org/officeDocument/2006/relationships/hyperlink" Target="https://clear.ml/docs/latest/docs/webapp/applications/apps_gpu_compute" TargetMode="External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Relationship Id="rId3" Type="http://schemas.openxmlformats.org/officeDocument/2006/relationships/hyperlink" Target="https://clear.ml/docs/latest/docs/fundamentals/task" TargetMode="External"/><Relationship Id="rId4" Type="http://schemas.openxmlformats.org/officeDocument/2006/relationships/hyperlink" Target="https://clear.ml/docs/latest/docs/webapp/webapp_exp_reproducing" TargetMode="External"/><Relationship Id="rId11" Type="http://schemas.openxmlformats.org/officeDocument/2006/relationships/hyperlink" Target="https://clear.ml/docs/latest/docs/fundamentals/hpo" TargetMode="External"/><Relationship Id="rId10" Type="http://schemas.openxmlformats.org/officeDocument/2006/relationships/hyperlink" Target="https://clear.ml/docs/latest/docs/webapp/applications/apps_gcp_autoscaler" TargetMode="External"/><Relationship Id="rId12" Type="http://schemas.openxmlformats.org/officeDocument/2006/relationships/hyperlink" Target="https://clear.ml/docs/latest/docs/pipelines/" TargetMode="External"/><Relationship Id="rId9" Type="http://schemas.openxmlformats.org/officeDocument/2006/relationships/hyperlink" Target="https://clear.ml/docs/latest/docs/webapp/applications/apps_aws_autoscaler" TargetMode="External"/><Relationship Id="rId5" Type="http://schemas.openxmlformats.org/officeDocument/2006/relationships/hyperlink" Target="https://clear.ml/docs/latest/docs/guides/services/slack_alerts" TargetMode="External"/><Relationship Id="rId6" Type="http://schemas.openxmlformats.org/officeDocument/2006/relationships/hyperlink" Target="https://clear.ml/docs/latest/docs/clearml_data/" TargetMode="External"/><Relationship Id="rId7" Type="http://schemas.openxmlformats.org/officeDocument/2006/relationships/hyperlink" Target="https://clear.ml/docs/latest/docs/clearml_agent" TargetMode="External"/><Relationship Id="rId8" Type="http://schemas.openxmlformats.org/officeDocument/2006/relationships/hyperlink" Target="https://clear.ml/docs/latest/docs/webapp/applications/apps_gpu_compute" TargetMode="Externa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Relationship Id="rId3" Type="http://schemas.openxmlformats.org/officeDocument/2006/relationships/hyperlink" Target="https://clear.ml/docs/latest/docs/fundamentals/task" TargetMode="External"/><Relationship Id="rId4" Type="http://schemas.openxmlformats.org/officeDocument/2006/relationships/hyperlink" Target="https://clear.ml/docs/latest/docs/webapp/webapp_exp_reproducing" TargetMode="External"/><Relationship Id="rId11" Type="http://schemas.openxmlformats.org/officeDocument/2006/relationships/hyperlink" Target="https://clear.ml/docs/latest/docs/fundamentals/hpo" TargetMode="External"/><Relationship Id="rId10" Type="http://schemas.openxmlformats.org/officeDocument/2006/relationships/hyperlink" Target="https://clear.ml/docs/latest/docs/webapp/applications/apps_gcp_autoscaler" TargetMode="External"/><Relationship Id="rId12" Type="http://schemas.openxmlformats.org/officeDocument/2006/relationships/hyperlink" Target="https://clear.ml/docs/latest/docs/pipelines/" TargetMode="External"/><Relationship Id="rId9" Type="http://schemas.openxmlformats.org/officeDocument/2006/relationships/hyperlink" Target="https://clear.ml/docs/latest/docs/webapp/applications/apps_aws_autoscaler" TargetMode="External"/><Relationship Id="rId5" Type="http://schemas.openxmlformats.org/officeDocument/2006/relationships/hyperlink" Target="https://clear.ml/docs/latest/docs/guides/services/slack_alerts" TargetMode="External"/><Relationship Id="rId6" Type="http://schemas.openxmlformats.org/officeDocument/2006/relationships/hyperlink" Target="https://clear.ml/docs/latest/docs/clearml_data/" TargetMode="External"/><Relationship Id="rId7" Type="http://schemas.openxmlformats.org/officeDocument/2006/relationships/hyperlink" Target="https://clear.ml/docs/latest/docs/clearml_agent" TargetMode="External"/><Relationship Id="rId8" Type="http://schemas.openxmlformats.org/officeDocument/2006/relationships/hyperlink" Target="https://clear.ml/docs/latest/docs/webapp/applications/apps_gpu_compute" TargetMode="Externa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5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36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3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MLOPS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What, Why and How?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 is iterative</a:t>
            </a:r>
            <a:endParaRPr/>
          </a:p>
        </p:txBody>
      </p:sp>
      <p:sp>
        <p:nvSpPr>
          <p:cNvPr id="121" name="Google Shape;121;p22"/>
          <p:cNvSpPr txBox="1"/>
          <p:nvPr/>
        </p:nvSpPr>
        <p:spPr>
          <a:xfrm>
            <a:off x="3561600" y="1409025"/>
            <a:ext cx="202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Model + Hyperparameters +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5230000" y="3148100"/>
            <a:ext cx="20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Training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22"/>
          <p:cNvSpPr/>
          <p:nvPr/>
        </p:nvSpPr>
        <p:spPr>
          <a:xfrm rot="5400000">
            <a:off x="5270250" y="1912375"/>
            <a:ext cx="1472100" cy="847800"/>
          </a:xfrm>
          <a:prstGeom prst="bentArrow">
            <a:avLst>
              <a:gd fmla="val 24115" name="adj1"/>
              <a:gd fmla="val 25000" name="adj2"/>
              <a:gd fmla="val 25000" name="adj3"/>
              <a:gd fmla="val 43750" name="adj4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1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green deployment</a:t>
            </a:r>
            <a:endParaRPr/>
          </a:p>
        </p:txBody>
      </p:sp>
      <p:sp>
        <p:nvSpPr>
          <p:cNvPr id="715" name="Google Shape;715;p112"/>
          <p:cNvSpPr/>
          <p:nvPr/>
        </p:nvSpPr>
        <p:spPr>
          <a:xfrm>
            <a:off x="6090725" y="1554350"/>
            <a:ext cx="1950000" cy="932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112"/>
          <p:cNvSpPr txBox="1"/>
          <p:nvPr/>
        </p:nvSpPr>
        <p:spPr>
          <a:xfrm>
            <a:off x="6186125" y="1820600"/>
            <a:ext cx="17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Old/Blue version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7" name="Google Shape;717;p112"/>
          <p:cNvSpPr/>
          <p:nvPr/>
        </p:nvSpPr>
        <p:spPr>
          <a:xfrm>
            <a:off x="6090725" y="3119825"/>
            <a:ext cx="1950000" cy="932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112"/>
          <p:cNvSpPr txBox="1"/>
          <p:nvPr/>
        </p:nvSpPr>
        <p:spPr>
          <a:xfrm>
            <a:off x="6186125" y="3386075"/>
            <a:ext cx="17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Old/Blue version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9" name="Google Shape;719;p112"/>
          <p:cNvSpPr/>
          <p:nvPr/>
        </p:nvSpPr>
        <p:spPr>
          <a:xfrm>
            <a:off x="3423600" y="2441550"/>
            <a:ext cx="1236300" cy="6711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12"/>
          <p:cNvSpPr txBox="1"/>
          <p:nvPr/>
        </p:nvSpPr>
        <p:spPr>
          <a:xfrm>
            <a:off x="3566260" y="2616662"/>
            <a:ext cx="933000" cy="4002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Router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1" name="Google Shape;721;p112"/>
          <p:cNvSpPr/>
          <p:nvPr/>
        </p:nvSpPr>
        <p:spPr>
          <a:xfrm>
            <a:off x="1114275" y="2289150"/>
            <a:ext cx="1109100" cy="1017300"/>
          </a:xfrm>
          <a:prstGeom prst="cube">
            <a:avLst>
              <a:gd fmla="val 25000" name="adj"/>
            </a:avLst>
          </a:prstGeom>
          <a:solidFill>
            <a:srgbClr val="C27BA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112"/>
          <p:cNvSpPr txBox="1"/>
          <p:nvPr/>
        </p:nvSpPr>
        <p:spPr>
          <a:xfrm>
            <a:off x="1220275" y="2719625"/>
            <a:ext cx="607500" cy="4002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3" name="Google Shape;723;p112"/>
          <p:cNvSpPr/>
          <p:nvPr/>
        </p:nvSpPr>
        <p:spPr>
          <a:xfrm rot="1154188">
            <a:off x="4918834" y="3058339"/>
            <a:ext cx="847731" cy="37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2"/>
          <p:cNvSpPr/>
          <p:nvPr/>
        </p:nvSpPr>
        <p:spPr>
          <a:xfrm rot="1216">
            <a:off x="2399599" y="2587197"/>
            <a:ext cx="847800" cy="37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green deployment</a:t>
            </a:r>
            <a:endParaRPr/>
          </a:p>
        </p:txBody>
      </p:sp>
      <p:sp>
        <p:nvSpPr>
          <p:cNvPr id="730" name="Google Shape;730;p113"/>
          <p:cNvSpPr/>
          <p:nvPr/>
        </p:nvSpPr>
        <p:spPr>
          <a:xfrm>
            <a:off x="6090725" y="1554350"/>
            <a:ext cx="1950000" cy="932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113"/>
          <p:cNvSpPr txBox="1"/>
          <p:nvPr/>
        </p:nvSpPr>
        <p:spPr>
          <a:xfrm>
            <a:off x="6186125" y="1820600"/>
            <a:ext cx="17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Old/Blue version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2" name="Google Shape;732;p113"/>
          <p:cNvSpPr/>
          <p:nvPr/>
        </p:nvSpPr>
        <p:spPr>
          <a:xfrm>
            <a:off x="6090725" y="3119825"/>
            <a:ext cx="1950000" cy="932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113"/>
          <p:cNvSpPr txBox="1"/>
          <p:nvPr/>
        </p:nvSpPr>
        <p:spPr>
          <a:xfrm>
            <a:off x="6186125" y="3386075"/>
            <a:ext cx="17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Old/Blue version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4" name="Google Shape;734;p113"/>
          <p:cNvSpPr/>
          <p:nvPr/>
        </p:nvSpPr>
        <p:spPr>
          <a:xfrm>
            <a:off x="3423600" y="2441550"/>
            <a:ext cx="1236300" cy="6711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13"/>
          <p:cNvSpPr txBox="1"/>
          <p:nvPr/>
        </p:nvSpPr>
        <p:spPr>
          <a:xfrm>
            <a:off x="3566260" y="2616662"/>
            <a:ext cx="933000" cy="4002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Router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6" name="Google Shape;736;p113"/>
          <p:cNvSpPr/>
          <p:nvPr/>
        </p:nvSpPr>
        <p:spPr>
          <a:xfrm>
            <a:off x="1114275" y="2289150"/>
            <a:ext cx="1109100" cy="1017300"/>
          </a:xfrm>
          <a:prstGeom prst="cube">
            <a:avLst>
              <a:gd fmla="val 25000" name="adj"/>
            </a:avLst>
          </a:prstGeom>
          <a:solidFill>
            <a:srgbClr val="C27BA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113"/>
          <p:cNvSpPr txBox="1"/>
          <p:nvPr/>
        </p:nvSpPr>
        <p:spPr>
          <a:xfrm>
            <a:off x="1220275" y="2719625"/>
            <a:ext cx="607500" cy="4002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8" name="Google Shape;738;p113"/>
          <p:cNvSpPr/>
          <p:nvPr/>
        </p:nvSpPr>
        <p:spPr>
          <a:xfrm rot="1154188">
            <a:off x="4918834" y="3058339"/>
            <a:ext cx="847731" cy="37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113"/>
          <p:cNvSpPr/>
          <p:nvPr/>
        </p:nvSpPr>
        <p:spPr>
          <a:xfrm rot="1216">
            <a:off x="2399599" y="2587197"/>
            <a:ext cx="847800" cy="37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11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Easy way to enable rollback</a:t>
            </a:r>
            <a:endParaRPr i="1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Degrees of automation</a:t>
            </a:r>
            <a:endParaRPr/>
          </a:p>
        </p:txBody>
      </p:sp>
      <p:sp>
        <p:nvSpPr>
          <p:cNvPr id="746" name="Google Shape;746;p1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appropriate degree of automation</a:t>
            </a:r>
            <a:endParaRPr/>
          </a:p>
        </p:txBody>
      </p:sp>
      <p:pic>
        <p:nvPicPr>
          <p:cNvPr id="747" name="Google Shape;74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63" y="2571750"/>
            <a:ext cx="8820475" cy="5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</a:t>
            </a:r>
            <a:endParaRPr/>
          </a:p>
        </p:txBody>
      </p:sp>
      <p:sp>
        <p:nvSpPr>
          <p:cNvPr id="753" name="Google Shape;753;p1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Monitoring dashboard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Server load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Missing input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Fraction of non-null outputs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to monitor?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Brainstorm the things that could go wrong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Brainstorm few metrics that will detect the problem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metrics to track</a:t>
            </a:r>
            <a:endParaRPr/>
          </a:p>
        </p:txBody>
      </p:sp>
      <p:sp>
        <p:nvSpPr>
          <p:cNvPr id="759" name="Google Shape;759;p1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Software metrics | </a:t>
            </a:r>
            <a:r>
              <a:rPr lang="en"/>
              <a:t>Memory, compute, latency, throughput, server load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metrics to track</a:t>
            </a:r>
            <a:endParaRPr/>
          </a:p>
        </p:txBody>
      </p:sp>
      <p:sp>
        <p:nvSpPr>
          <p:cNvPr id="765" name="Google Shape;765;p1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Software metrics | </a:t>
            </a:r>
            <a:r>
              <a:rPr lang="en"/>
              <a:t>Memory, compute, latency, throughput, server load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Input metrics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Average input length/volume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 of missing values (structured data)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Average image brightness (vision)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metrics to track</a:t>
            </a:r>
            <a:endParaRPr/>
          </a:p>
        </p:txBody>
      </p:sp>
      <p:sp>
        <p:nvSpPr>
          <p:cNvPr id="771" name="Google Shape;771;p1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Software metrics | </a:t>
            </a:r>
            <a:r>
              <a:rPr lang="en"/>
              <a:t>Memory, compute, latency, throughput, server load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Input metrics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Average input length/volume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 of missing values (structured data)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Average image brightness (vision)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Output metrics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# you get null (speech)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# times user redoes search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# times user switches to typing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r>
              <a:rPr lang="en"/>
              <a:t> is also iterative</a:t>
            </a:r>
            <a:endParaRPr/>
          </a:p>
        </p:txBody>
      </p:sp>
      <p:sp>
        <p:nvSpPr>
          <p:cNvPr id="777" name="Google Shape;777;p119"/>
          <p:cNvSpPr txBox="1"/>
          <p:nvPr/>
        </p:nvSpPr>
        <p:spPr>
          <a:xfrm>
            <a:off x="3561600" y="1409025"/>
            <a:ext cx="202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Deployment/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Monitoring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8" name="Google Shape;778;p119"/>
          <p:cNvSpPr txBox="1"/>
          <p:nvPr/>
        </p:nvSpPr>
        <p:spPr>
          <a:xfrm>
            <a:off x="1898225" y="3218750"/>
            <a:ext cx="20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Performance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analysis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9" name="Google Shape;779;p119"/>
          <p:cNvSpPr txBox="1"/>
          <p:nvPr/>
        </p:nvSpPr>
        <p:spPr>
          <a:xfrm>
            <a:off x="5230000" y="3148100"/>
            <a:ext cx="20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Traffic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0" name="Google Shape;780;p119"/>
          <p:cNvSpPr/>
          <p:nvPr/>
        </p:nvSpPr>
        <p:spPr>
          <a:xfrm>
            <a:off x="2727200" y="1599775"/>
            <a:ext cx="798300" cy="1473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119"/>
          <p:cNvSpPr/>
          <p:nvPr/>
        </p:nvSpPr>
        <p:spPr>
          <a:xfrm rot="5400000">
            <a:off x="5270250" y="1912375"/>
            <a:ext cx="1472100" cy="847800"/>
          </a:xfrm>
          <a:prstGeom prst="bentArrow">
            <a:avLst>
              <a:gd fmla="val 24115" name="adj1"/>
              <a:gd fmla="val 25000" name="adj2"/>
              <a:gd fmla="val 25000" name="adj3"/>
              <a:gd fmla="val 43750" name="adj4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19"/>
          <p:cNvSpPr/>
          <p:nvPr/>
        </p:nvSpPr>
        <p:spPr>
          <a:xfrm rot="10800000">
            <a:off x="2635325" y="3538825"/>
            <a:ext cx="3681000" cy="6546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dashboard</a:t>
            </a:r>
            <a:endParaRPr/>
          </a:p>
        </p:txBody>
      </p:sp>
      <p:sp>
        <p:nvSpPr>
          <p:cNvPr id="788" name="Google Shape;788;p1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 thresholds for alarms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Adapt metrics and threshold over time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maintenance</a:t>
            </a:r>
            <a:endParaRPr/>
          </a:p>
        </p:txBody>
      </p:sp>
      <p:sp>
        <p:nvSpPr>
          <p:cNvPr id="794" name="Google Shape;794;p1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Manual retraining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Automatic retraining</a:t>
            </a:r>
            <a:endParaRPr/>
          </a:p>
        </p:txBody>
      </p:sp>
      <p:pic>
        <p:nvPicPr>
          <p:cNvPr id="795" name="Google Shape;795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001" y="2042073"/>
            <a:ext cx="7193999" cy="281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 is iterative</a:t>
            </a:r>
            <a:endParaRPr/>
          </a:p>
        </p:txBody>
      </p:sp>
      <p:sp>
        <p:nvSpPr>
          <p:cNvPr id="129" name="Google Shape;129;p23"/>
          <p:cNvSpPr txBox="1"/>
          <p:nvPr/>
        </p:nvSpPr>
        <p:spPr>
          <a:xfrm>
            <a:off x="3561600" y="1409025"/>
            <a:ext cx="202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Model + Hyperparameters +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1898225" y="3218750"/>
            <a:ext cx="20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Error analysis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5230000" y="3148100"/>
            <a:ext cx="20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Training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23"/>
          <p:cNvSpPr/>
          <p:nvPr/>
        </p:nvSpPr>
        <p:spPr>
          <a:xfrm rot="5400000">
            <a:off x="5270250" y="1912375"/>
            <a:ext cx="1472100" cy="847800"/>
          </a:xfrm>
          <a:prstGeom prst="bentArrow">
            <a:avLst>
              <a:gd fmla="val 24115" name="adj1"/>
              <a:gd fmla="val 25000" name="adj2"/>
              <a:gd fmla="val 25000" name="adj3"/>
              <a:gd fmla="val 43750" name="adj4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/>
          <p:nvPr/>
        </p:nvSpPr>
        <p:spPr>
          <a:xfrm rot="10800000">
            <a:off x="2635325" y="3538825"/>
            <a:ext cx="3681000" cy="6546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</a:t>
            </a:r>
            <a:r>
              <a:rPr lang="en"/>
              <a:t>monitoring</a:t>
            </a:r>
            <a:endParaRPr/>
          </a:p>
        </p:txBody>
      </p:sp>
      <p:sp>
        <p:nvSpPr>
          <p:cNvPr id="801" name="Google Shape;801;p1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ML pipelines and be complex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Metrics to monitor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Software, input and output metrics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Can help spot problems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quickly change occurs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data has generally slow drift (there are exceptions)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Enterprise (B2B) applications, data can shift quickly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807" name="Google Shape;80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4" cy="3452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2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definition and baseline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data definition hard?</a:t>
            </a:r>
            <a:endParaRPr/>
          </a:p>
        </p:txBody>
      </p:sp>
      <p:sp>
        <p:nvSpPr>
          <p:cNvPr id="818" name="Google Shape;818;p1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 ambiguity</a:t>
            </a:r>
            <a:endParaRPr/>
          </a:p>
        </p:txBody>
      </p:sp>
      <p:pic>
        <p:nvPicPr>
          <p:cNvPr id="819" name="Google Shape;819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687" y="1763450"/>
            <a:ext cx="4120625" cy="300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data definition hard?</a:t>
            </a:r>
            <a:endParaRPr/>
          </a:p>
        </p:txBody>
      </p:sp>
      <p:sp>
        <p:nvSpPr>
          <p:cNvPr id="825" name="Google Shape;825;p1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 ambiguity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“Um, nearest cafe.”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“Umm, nearest cafe.”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“Um...nearest cafe.”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definition</a:t>
            </a:r>
            <a:r>
              <a:rPr lang="en"/>
              <a:t> </a:t>
            </a:r>
            <a:r>
              <a:rPr lang="en"/>
              <a:t>questions</a:t>
            </a:r>
            <a:endParaRPr/>
          </a:p>
        </p:txBody>
      </p:sp>
      <p:sp>
        <p:nvSpPr>
          <p:cNvPr id="831" name="Google Shape;831;p1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input x?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Lighting good enough? Contrast? Resolution?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features need to be included (structured data)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target y?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can we ensure labelers give </a:t>
            </a:r>
            <a:r>
              <a:rPr lang="en"/>
              <a:t>consistent</a:t>
            </a:r>
            <a:r>
              <a:rPr lang="en"/>
              <a:t> labels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types of data problems</a:t>
            </a:r>
            <a:endParaRPr/>
          </a:p>
        </p:txBody>
      </p:sp>
      <p:graphicFrame>
        <p:nvGraphicFramePr>
          <p:cNvPr id="837" name="Google Shape;837;p128"/>
          <p:cNvGraphicFramePr/>
          <p:nvPr/>
        </p:nvGraphicFramePr>
        <p:xfrm>
          <a:off x="597500" y="183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{EC93DE73-B1E1-48B7-9F8B-CF39268776A8}</a:tableStyleId>
              </a:tblPr>
              <a:tblGrid>
                <a:gridCol w="1987250"/>
                <a:gridCol w="1987250"/>
                <a:gridCol w="1987250"/>
                <a:gridCol w="19872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Unstructured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Structured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Focus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Small data (&lt;=10,000)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Manufacturing visual inspection from 100 training examples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House price prediction based on 50 training examples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Clean labels critical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Big data (&gt;10,000)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Speech recognition from 50 million training examples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Online shopping recommendations for 1 million users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Emphasis on data process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data vs. big data</a:t>
            </a:r>
            <a:endParaRPr/>
          </a:p>
        </p:txBody>
      </p:sp>
      <p:sp>
        <p:nvSpPr>
          <p:cNvPr id="843" name="Google Shape;843;p1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data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data vs. big data</a:t>
            </a:r>
            <a:endParaRPr/>
          </a:p>
        </p:txBody>
      </p:sp>
      <p:sp>
        <p:nvSpPr>
          <p:cNvPr id="849" name="Google Shape;849;p1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Clean labels are critical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manually look through dataset and fix labels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get all labelers to talk to each other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data vs. big data</a:t>
            </a:r>
            <a:endParaRPr/>
          </a:p>
        </p:txBody>
      </p:sp>
      <p:sp>
        <p:nvSpPr>
          <p:cNvPr id="855" name="Google Shape;855;p1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Clean labels are critical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manually look through dataset and fix labels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get all labelers to talk to each 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Big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Emphasis data process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Consistent label definition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Clear labeling instructions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 is iterative</a:t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3561600" y="1409025"/>
            <a:ext cx="202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Model + Hyperparameters +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1898225" y="3218750"/>
            <a:ext cx="20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Error analysis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5230000" y="3148100"/>
            <a:ext cx="20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Training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24"/>
          <p:cNvSpPr/>
          <p:nvPr/>
        </p:nvSpPr>
        <p:spPr>
          <a:xfrm>
            <a:off x="2727200" y="1599775"/>
            <a:ext cx="798300" cy="1473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/>
          <p:nvPr/>
        </p:nvSpPr>
        <p:spPr>
          <a:xfrm rot="5400000">
            <a:off x="5270250" y="1912375"/>
            <a:ext cx="1472100" cy="847800"/>
          </a:xfrm>
          <a:prstGeom prst="bentArrow">
            <a:avLst>
              <a:gd fmla="val 24115" name="adj1"/>
              <a:gd fmla="val 25000" name="adj2"/>
              <a:gd fmla="val 25000" name="adj3"/>
              <a:gd fmla="val 43750" name="adj4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/>
          <p:nvPr/>
        </p:nvSpPr>
        <p:spPr>
          <a:xfrm rot="10800000">
            <a:off x="2635325" y="3538825"/>
            <a:ext cx="3681000" cy="6546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data and label consistency</a:t>
            </a:r>
            <a:endParaRPr/>
          </a:p>
        </p:txBody>
      </p:sp>
      <p:sp>
        <p:nvSpPr>
          <p:cNvPr id="861" name="Google Shape;861;p1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fit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inspectors/labels to agree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Categories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Labeling instructions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Big data can have small data </a:t>
            </a:r>
            <a:r>
              <a:rPr lang="en"/>
              <a:t>challenges</a:t>
            </a:r>
            <a:r>
              <a:rPr lang="en"/>
              <a:t> too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</a:t>
            </a:r>
            <a:r>
              <a:rPr lang="en"/>
              <a:t>label consistency</a:t>
            </a:r>
            <a:endParaRPr/>
          </a:p>
        </p:txBody>
      </p:sp>
      <p:sp>
        <p:nvSpPr>
          <p:cNvPr id="867" name="Google Shape;867;p1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multiple labelers label same example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Resolve disagreements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labelers think input does not contain enough informations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 </a:t>
            </a:r>
            <a:r>
              <a:rPr lang="en"/>
              <a:t>changing</a:t>
            </a:r>
            <a:r>
              <a:rPr lang="en"/>
              <a:t> the input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Iterate until it is significantly hard to increase agreement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label consistency</a:t>
            </a:r>
            <a:endParaRPr/>
          </a:p>
        </p:txBody>
      </p:sp>
      <p:sp>
        <p:nvSpPr>
          <p:cNvPr id="873" name="Google Shape;873;p1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Standardize labels</a:t>
            </a:r>
            <a:endParaRPr b="1"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“Um, nearest cafe”</a:t>
            </a:r>
            <a:endParaRPr sz="1500"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“Umm, nearest cafe” 					</a:t>
            </a:r>
            <a:endParaRPr sz="1500"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“Um.. nearest cafe”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label consistency</a:t>
            </a:r>
            <a:endParaRPr/>
          </a:p>
        </p:txBody>
      </p:sp>
      <p:sp>
        <p:nvSpPr>
          <p:cNvPr id="879" name="Google Shape;879;p1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Standardize labels</a:t>
            </a:r>
            <a:endParaRPr b="1"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“Um, nearest cafe”</a:t>
            </a:r>
            <a:endParaRPr sz="1500"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“Umm, nearest cafe” 					“Um, nearest cafe” </a:t>
            </a:r>
            <a:endParaRPr sz="1500"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“Um.. nearest cafe”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135"/>
          <p:cNvSpPr/>
          <p:nvPr/>
        </p:nvSpPr>
        <p:spPr>
          <a:xfrm>
            <a:off x="4282350" y="2246750"/>
            <a:ext cx="579300" cy="16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label consistency</a:t>
            </a:r>
            <a:endParaRPr/>
          </a:p>
        </p:txBody>
      </p:sp>
      <p:sp>
        <p:nvSpPr>
          <p:cNvPr id="886" name="Google Shape;886;p1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Standardize labels</a:t>
            </a:r>
            <a:endParaRPr b="1"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“Um, nearest cafe”</a:t>
            </a:r>
            <a:endParaRPr sz="1500"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“Umm, nearest cafe” 					“Um, nearest cafe” </a:t>
            </a:r>
            <a:endParaRPr sz="1500"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“Um.. nearest cafe”</a:t>
            </a:r>
            <a:endParaRPr sz="15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Merge</a:t>
            </a:r>
            <a:r>
              <a:rPr lang="en"/>
              <a:t> </a:t>
            </a:r>
            <a:r>
              <a:rPr b="1" lang="en"/>
              <a:t>classes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Deep scratch, shallow scratch =&gt; scratch</a:t>
            </a:r>
            <a:endParaRPr/>
          </a:p>
        </p:txBody>
      </p:sp>
      <p:sp>
        <p:nvSpPr>
          <p:cNvPr id="887" name="Google Shape;887;p136"/>
          <p:cNvSpPr/>
          <p:nvPr/>
        </p:nvSpPr>
        <p:spPr>
          <a:xfrm>
            <a:off x="4282350" y="2246750"/>
            <a:ext cx="579300" cy="16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label consistency</a:t>
            </a:r>
            <a:endParaRPr/>
          </a:p>
        </p:txBody>
      </p:sp>
      <p:sp>
        <p:nvSpPr>
          <p:cNvPr id="893" name="Google Shape;893;p1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Have a class/label to capture </a:t>
            </a:r>
            <a:r>
              <a:rPr b="1" lang="en"/>
              <a:t>uncertainty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Visual inspection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Defect: 0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 defect: 1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Borderline: 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Audio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“Nearest go”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“Nearest grocery”				“Nearest [unintelligible]”</a:t>
            </a:r>
            <a:endParaRPr/>
          </a:p>
        </p:txBody>
      </p:sp>
      <p:sp>
        <p:nvSpPr>
          <p:cNvPr id="894" name="Google Shape;894;p137"/>
          <p:cNvSpPr/>
          <p:nvPr/>
        </p:nvSpPr>
        <p:spPr>
          <a:xfrm>
            <a:off x="3808975" y="3144025"/>
            <a:ext cx="579300" cy="16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data vs. big data (unstructured data)</a:t>
            </a:r>
            <a:endParaRPr/>
          </a:p>
        </p:txBody>
      </p:sp>
      <p:sp>
        <p:nvSpPr>
          <p:cNvPr id="900" name="Google Shape;900;p1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ask labelers to sit down and discuss specific labels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Big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Consistent labeling definitions wit </a:t>
            </a:r>
            <a:r>
              <a:rPr lang="en"/>
              <a:t>small</a:t>
            </a:r>
            <a:r>
              <a:rPr lang="en"/>
              <a:t> groups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send labeling instructions to a larger group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Voting or consensus labels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level performance (HLP)</a:t>
            </a:r>
            <a:endParaRPr/>
          </a:p>
        </p:txBody>
      </p:sp>
      <p:sp>
        <p:nvSpPr>
          <p:cNvPr id="906" name="Google Shape;906;p1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measure HLP?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Estimate bayes error (irreducible error)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might be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demands might not be feasible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Compare human with ground-truth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that we forget to ask</a:t>
            </a:r>
            <a:endParaRPr/>
          </a:p>
        </p:txBody>
      </p:sp>
      <p:sp>
        <p:nvSpPr>
          <p:cNvPr id="912" name="Google Shape;912;p1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What exactly is the ground-truth?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uses of HLP</a:t>
            </a:r>
            <a:endParaRPr/>
          </a:p>
        </p:txBody>
      </p:sp>
      <p:sp>
        <p:nvSpPr>
          <p:cNvPr id="918" name="Google Shape;918;p1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academia, establish and beat a respectable benchmark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 </a:t>
            </a:r>
            <a:r>
              <a:rPr lang="en"/>
              <a:t>owner asks for 99% 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HLP helps establish a more reasonable target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“Prove” that ML system is superior to humans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model development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Achieving high accuracy / low error on test set is not sufficient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with beating HLP as a proof of ML superiority</a:t>
            </a:r>
            <a:endParaRPr/>
          </a:p>
        </p:txBody>
      </p:sp>
      <p:sp>
        <p:nvSpPr>
          <p:cNvPr id="924" name="Google Shape;924;p1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“Um..nearest cafe” =&gt; 70% labelers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“Um, nearest cafe” =&gt; 30% labelers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with beating HLP as a proof of ML superiority</a:t>
            </a:r>
            <a:endParaRPr/>
          </a:p>
        </p:txBody>
      </p:sp>
      <p:sp>
        <p:nvSpPr>
          <p:cNvPr id="930" name="Google Shape;930;p1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“Um..nearest cafe” =&gt; 70% labelers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“Um, nearest cafe” =&gt; 30% labelers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 random labelers agree: (0.7^2) + (0.3^2) = 0.58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with beating HLP as a proof of ML superiority</a:t>
            </a:r>
            <a:endParaRPr/>
          </a:p>
        </p:txBody>
      </p:sp>
      <p:sp>
        <p:nvSpPr>
          <p:cNvPr id="936" name="Google Shape;936;p1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“Um..nearest cafe” =&gt; 70% labelers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“Um, nearest cafe” =&gt; 30% labelers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 random labelers agree: (0.7^2) + (0.3^2) = 0.58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ML agrees with humans: 0.7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with beating HLP as a proof of ML superiority</a:t>
            </a:r>
            <a:endParaRPr/>
          </a:p>
        </p:txBody>
      </p:sp>
      <p:sp>
        <p:nvSpPr>
          <p:cNvPr id="942" name="Google Shape;942;p1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“Um..nearest cafe” =&gt; 70% labelers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“Um, nearest cafe” =&gt; 30% labelers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 random labelers agree: (0.7^2) + (0.3^2) = 0.58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ML agrees with humans: 0.7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12% performance is not important for anything!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with beating HLP as a proof of ML superiority</a:t>
            </a:r>
            <a:endParaRPr/>
          </a:p>
        </p:txBody>
      </p:sp>
      <p:sp>
        <p:nvSpPr>
          <p:cNvPr id="948" name="Google Shape;948;p1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“Um..nearest cafe” =&gt; 70% labelers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“Um, nearest cafe” =&gt; 30% labelers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 random labelers agree: (0.7^2) + (0.3^2) = 0.58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ML agrees with humans: 0.7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12% performance is not important for anything!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Side effect </a:t>
            </a:r>
            <a:r>
              <a:rPr lang="en"/>
              <a:t>=&gt; This can mask more significant error ML might be making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Raising HLP</a:t>
            </a:r>
            <a:endParaRPr/>
          </a:p>
        </p:txBody>
      </p:sp>
      <p:sp>
        <p:nvSpPr>
          <p:cNvPr id="954" name="Google Shape;954;p14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Well defined ground-truth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the ground-truth is externally defined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HLP gives estimate for Bayes error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ground-truth is label from another human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Raising HLP</a:t>
            </a:r>
            <a:endParaRPr/>
          </a:p>
        </p:txBody>
      </p:sp>
      <p:graphicFrame>
        <p:nvGraphicFramePr>
          <p:cNvPr id="960" name="Google Shape;960;p148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{EC93DE73-B1E1-48B7-9F8B-CF39268776A8}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Scratch length (mm)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Ground Truth Label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Inspector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61" name="Google Shape;961;p148"/>
          <p:cNvSpPr txBox="1"/>
          <p:nvPr>
            <p:ph idx="1" type="body"/>
          </p:nvPr>
        </p:nvSpPr>
        <p:spPr>
          <a:xfrm>
            <a:off x="311700" y="15418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HLP: 66.7%</a:t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Raising HLP</a:t>
            </a:r>
            <a:endParaRPr/>
          </a:p>
        </p:txBody>
      </p:sp>
      <p:graphicFrame>
        <p:nvGraphicFramePr>
          <p:cNvPr id="967" name="Google Shape;967;p149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{EC93DE73-B1E1-48B7-9F8B-CF39268776A8}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Scratch length (mm)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Ground Truth Label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Inspector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68" name="Google Shape;968;p149"/>
          <p:cNvSpPr txBox="1"/>
          <p:nvPr>
            <p:ph idx="1" type="body"/>
          </p:nvPr>
        </p:nvSpPr>
        <p:spPr>
          <a:xfrm>
            <a:off x="311700" y="15418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HLP: 100%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Raising HLP</a:t>
            </a:r>
            <a:endParaRPr/>
          </a:p>
        </p:txBody>
      </p:sp>
      <p:sp>
        <p:nvSpPr>
          <p:cNvPr id="974" name="Google Shape;974;p1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the labeling comes from humans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HLP &lt;&lt; 100% =&gt; ambiguous labeling instructions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Improving labeling consistency will </a:t>
            </a:r>
            <a:r>
              <a:rPr lang="en"/>
              <a:t>increase</a:t>
            </a:r>
            <a:r>
              <a:rPr lang="en"/>
              <a:t> HLP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makes it harder to beat HLP (too bad, no paper)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However</a:t>
            </a:r>
            <a:r>
              <a:rPr lang="en"/>
              <a:t> it raises performance of ML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Ultimately </a:t>
            </a:r>
            <a:r>
              <a:rPr lang="en"/>
              <a:t>likely</a:t>
            </a:r>
            <a:r>
              <a:rPr lang="en"/>
              <a:t> to </a:t>
            </a:r>
            <a:r>
              <a:rPr lang="en"/>
              <a:t>benefit</a:t>
            </a:r>
            <a:r>
              <a:rPr lang="en"/>
              <a:t> the actual application performance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HLP on </a:t>
            </a:r>
            <a:r>
              <a:rPr lang="en"/>
              <a:t>structured</a:t>
            </a:r>
            <a:r>
              <a:rPr lang="en"/>
              <a:t> data</a:t>
            </a:r>
            <a:endParaRPr/>
          </a:p>
        </p:txBody>
      </p:sp>
      <p:sp>
        <p:nvSpPr>
          <p:cNvPr id="980" name="Google Shape;980;p1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likely to involves humans labelers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HLP less used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exceptions where you might ask humans: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ID merging: Same </a:t>
            </a:r>
            <a:r>
              <a:rPr lang="en"/>
              <a:t>person</a:t>
            </a:r>
            <a:r>
              <a:rPr lang="en"/>
              <a:t>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Based on network traffic, is the computer hacked?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this </a:t>
            </a:r>
            <a:r>
              <a:rPr lang="en"/>
              <a:t>transaction</a:t>
            </a:r>
            <a:r>
              <a:rPr lang="en"/>
              <a:t> fraudulent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Spam or Bot </a:t>
            </a:r>
            <a:r>
              <a:rPr lang="en"/>
              <a:t>account</a:t>
            </a:r>
            <a:r>
              <a:rPr lang="en"/>
              <a:t>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From GPS, what is the mode of transportation?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model development</a:t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Achieving high accuracy / low error on test set is not sufficient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on important examples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5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and organize data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long </a:t>
            </a:r>
            <a:r>
              <a:rPr lang="en"/>
              <a:t>should</a:t>
            </a:r>
            <a:r>
              <a:rPr lang="en"/>
              <a:t> you spend obtaining data?</a:t>
            </a:r>
            <a:endParaRPr/>
          </a:p>
        </p:txBody>
      </p:sp>
      <p:sp>
        <p:nvSpPr>
          <p:cNvPr id="991" name="Google Shape;991;p153"/>
          <p:cNvSpPr txBox="1"/>
          <p:nvPr/>
        </p:nvSpPr>
        <p:spPr>
          <a:xfrm>
            <a:off x="6474717" y="1409025"/>
            <a:ext cx="122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Add/improve data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(hold model fixed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2" name="Google Shape;992;p153"/>
          <p:cNvSpPr txBox="1"/>
          <p:nvPr/>
        </p:nvSpPr>
        <p:spPr>
          <a:xfrm>
            <a:off x="5466175" y="2660685"/>
            <a:ext cx="122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Error analysis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3" name="Google Shape;993;p153"/>
          <p:cNvSpPr txBox="1"/>
          <p:nvPr/>
        </p:nvSpPr>
        <p:spPr>
          <a:xfrm>
            <a:off x="7486307" y="2611822"/>
            <a:ext cx="122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Training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4" name="Google Shape;994;p153"/>
          <p:cNvSpPr/>
          <p:nvPr/>
        </p:nvSpPr>
        <p:spPr>
          <a:xfrm>
            <a:off x="5968802" y="1540953"/>
            <a:ext cx="483900" cy="1018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153"/>
          <p:cNvSpPr/>
          <p:nvPr/>
        </p:nvSpPr>
        <p:spPr>
          <a:xfrm rot="5400000">
            <a:off x="7447965" y="1793415"/>
            <a:ext cx="1018200" cy="513900"/>
          </a:xfrm>
          <a:prstGeom prst="bentArrow">
            <a:avLst>
              <a:gd fmla="val 24115" name="adj1"/>
              <a:gd fmla="val 25000" name="adj2"/>
              <a:gd fmla="val 25000" name="adj3"/>
              <a:gd fmla="val 43750" name="adj4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153"/>
          <p:cNvSpPr/>
          <p:nvPr/>
        </p:nvSpPr>
        <p:spPr>
          <a:xfrm rot="10800000">
            <a:off x="5913270" y="2882100"/>
            <a:ext cx="2231700" cy="4527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153"/>
          <p:cNvSpPr txBox="1"/>
          <p:nvPr>
            <p:ph idx="1" type="body"/>
          </p:nvPr>
        </p:nvSpPr>
        <p:spPr>
          <a:xfrm>
            <a:off x="311700" y="1266325"/>
            <a:ext cx="4535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into this iteration loop as </a:t>
            </a:r>
            <a:r>
              <a:rPr lang="en"/>
              <a:t>quickly as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much data can we obtain in n days?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Inventory data</a:t>
            </a:r>
            <a:endParaRPr/>
          </a:p>
        </p:txBody>
      </p:sp>
      <p:sp>
        <p:nvSpPr>
          <p:cNvPr id="1003" name="Google Shape;1003;p15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Brainstorm list of data sources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04" name="Google Shape;1004;p154"/>
          <p:cNvGraphicFramePr/>
          <p:nvPr/>
        </p:nvGraphicFramePr>
        <p:xfrm>
          <a:off x="4516900" y="138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{EC93DE73-B1E1-48B7-9F8B-CF39268776A8}</a:tableStyleId>
              </a:tblPr>
              <a:tblGrid>
                <a:gridCol w="1057300"/>
                <a:gridCol w="1057300"/>
                <a:gridCol w="1057300"/>
                <a:gridCol w="1057300"/>
              </a:tblGrid>
              <a:tr h="3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Source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Amount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Cost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Time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</a:tr>
              <a:tr h="3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Owned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100h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 days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Crowdsourcing (Reading)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1000h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 days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Pay for labels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100h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$6000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 days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Purchase data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1000h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 day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Inventory data</a:t>
            </a:r>
            <a:endParaRPr/>
          </a:p>
        </p:txBody>
      </p:sp>
      <p:sp>
        <p:nvSpPr>
          <p:cNvPr id="1010" name="Google Shape;1010;p15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Brainstorm list of data sources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Owned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Crowdsourcing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Pay for labels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Purchase data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11" name="Google Shape;1011;p155"/>
          <p:cNvGraphicFramePr/>
          <p:nvPr/>
        </p:nvGraphicFramePr>
        <p:xfrm>
          <a:off x="4516900" y="138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{EC93DE73-B1E1-48B7-9F8B-CF39268776A8}</a:tableStyleId>
              </a:tblPr>
              <a:tblGrid>
                <a:gridCol w="1057300"/>
                <a:gridCol w="1057300"/>
                <a:gridCol w="1057300"/>
                <a:gridCol w="1057300"/>
              </a:tblGrid>
              <a:tr h="3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Source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Amount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Cost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Time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</a:tr>
              <a:tr h="3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Owned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100h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 days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Crowdsourcing (Reading)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1000h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 days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Pay for labels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100h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$6000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 days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Purchase data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1000h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 day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Inventory data</a:t>
            </a:r>
            <a:endParaRPr/>
          </a:p>
        </p:txBody>
      </p:sp>
      <p:sp>
        <p:nvSpPr>
          <p:cNvPr id="1017" name="Google Shape;1017;p15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Brainstorm list of data sources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Owned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Crowdsourcing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Pay for labels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Purchase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factors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quality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Privacy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Regulatory constraints</a:t>
            </a:r>
            <a:endParaRPr/>
          </a:p>
        </p:txBody>
      </p:sp>
      <p:graphicFrame>
        <p:nvGraphicFramePr>
          <p:cNvPr id="1018" name="Google Shape;1018;p156"/>
          <p:cNvGraphicFramePr/>
          <p:nvPr/>
        </p:nvGraphicFramePr>
        <p:xfrm>
          <a:off x="4516900" y="138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{EC93DE73-B1E1-48B7-9F8B-CF39268776A8}</a:tableStyleId>
              </a:tblPr>
              <a:tblGrid>
                <a:gridCol w="1057300"/>
                <a:gridCol w="1057300"/>
                <a:gridCol w="1057300"/>
                <a:gridCol w="1057300"/>
              </a:tblGrid>
              <a:tr h="3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Source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Amount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Cost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Time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</a:tr>
              <a:tr h="3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Owned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100h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 days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Crowdsourcing (Reading)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1000h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 days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Pay for labels 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100h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$6000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 days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Purchase data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1000h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$10000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 day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Labeling data</a:t>
            </a:r>
            <a:endParaRPr/>
          </a:p>
        </p:txBody>
      </p:sp>
      <p:sp>
        <p:nvSpPr>
          <p:cNvPr id="1024" name="Google Shape;1024;p15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Options |</a:t>
            </a:r>
            <a:r>
              <a:rPr lang="en"/>
              <a:t> In-house vs. outsourced vs. crowdsourced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Labeling data</a:t>
            </a:r>
            <a:endParaRPr/>
          </a:p>
        </p:txBody>
      </p:sp>
      <p:sp>
        <p:nvSpPr>
          <p:cNvPr id="1030" name="Google Shape;1030;p15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Options |</a:t>
            </a:r>
            <a:r>
              <a:rPr lang="en"/>
              <a:t> In-house vs. outsourced vs. crowdsourced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Having ML Experts label data is expensive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Labeling data</a:t>
            </a:r>
            <a:endParaRPr/>
          </a:p>
        </p:txBody>
      </p:sp>
      <p:sp>
        <p:nvSpPr>
          <p:cNvPr id="1036" name="Google Shape;1036;p15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Options |</a:t>
            </a:r>
            <a:r>
              <a:rPr lang="en"/>
              <a:t> In-house vs. outsourced vs. crowdsourced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Having ML Experts label data is expensive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is qualified to label?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Labeling data</a:t>
            </a:r>
            <a:endParaRPr/>
          </a:p>
        </p:txBody>
      </p:sp>
      <p:sp>
        <p:nvSpPr>
          <p:cNvPr id="1042" name="Google Shape;1042;p16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Options |</a:t>
            </a:r>
            <a:r>
              <a:rPr lang="en"/>
              <a:t> In-house vs. outsourced vs. crowdsourced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Having ML Experts label data is expensive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is qualified to label?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Speech recognition - any fluent speaker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Medical diagnosis - Subject Matter Expert (SME)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Recommender systems - maybe impossible to label well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Labeling data</a:t>
            </a:r>
            <a:endParaRPr/>
          </a:p>
        </p:txBody>
      </p:sp>
      <p:sp>
        <p:nvSpPr>
          <p:cNvPr id="1048" name="Google Shape;1048;p16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Options |</a:t>
            </a:r>
            <a:r>
              <a:rPr lang="en"/>
              <a:t> In-house vs. outsourced vs. crowdsourced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Having ML Experts label data is expensive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is qualified to label?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Speech recognition - any fluent speaker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Medical diagnosis - Subject Matter Expert (SME)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Recommender systems - maybe impossible to label well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increase data by more than 10x at a time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model development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Achieving high accuracy / low error on test set is not sufficient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on important examples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discriminations based on ethnicity, gender, location, language.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pipeline/cascades</a:t>
            </a:r>
            <a:endParaRPr/>
          </a:p>
        </p:txBody>
      </p:sp>
      <p:sp>
        <p:nvSpPr>
          <p:cNvPr id="1054" name="Google Shape;1054;p162"/>
          <p:cNvSpPr/>
          <p:nvPr/>
        </p:nvSpPr>
        <p:spPr>
          <a:xfrm>
            <a:off x="3520000" y="1790550"/>
            <a:ext cx="975900" cy="7074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62"/>
          <p:cNvSpPr/>
          <p:nvPr/>
        </p:nvSpPr>
        <p:spPr>
          <a:xfrm>
            <a:off x="3520000" y="3151100"/>
            <a:ext cx="975900" cy="7074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62"/>
          <p:cNvSpPr/>
          <p:nvPr/>
        </p:nvSpPr>
        <p:spPr>
          <a:xfrm>
            <a:off x="5190450" y="1790550"/>
            <a:ext cx="1653300" cy="20679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62"/>
          <p:cNvSpPr/>
          <p:nvPr/>
        </p:nvSpPr>
        <p:spPr>
          <a:xfrm>
            <a:off x="2249250" y="1861638"/>
            <a:ext cx="614682" cy="565218"/>
          </a:xfrm>
          <a:prstGeom prst="flowChartMultidocument">
            <a:avLst/>
          </a:prstGeom>
          <a:solidFill>
            <a:srgbClr val="9FC5E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62"/>
          <p:cNvSpPr/>
          <p:nvPr/>
        </p:nvSpPr>
        <p:spPr>
          <a:xfrm>
            <a:off x="2249250" y="3222187"/>
            <a:ext cx="614682" cy="565218"/>
          </a:xfrm>
          <a:prstGeom prst="flowChartMultidocument">
            <a:avLst/>
          </a:prstGeom>
          <a:solidFill>
            <a:srgbClr val="9FC5E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62"/>
          <p:cNvSpPr txBox="1"/>
          <p:nvPr/>
        </p:nvSpPr>
        <p:spPr>
          <a:xfrm>
            <a:off x="438050" y="2052500"/>
            <a:ext cx="140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Development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0" name="Google Shape;1060;p162"/>
          <p:cNvSpPr txBox="1"/>
          <p:nvPr/>
        </p:nvSpPr>
        <p:spPr>
          <a:xfrm>
            <a:off x="438050" y="3262325"/>
            <a:ext cx="140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Production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1" name="Google Shape;1061;p162"/>
          <p:cNvSpPr txBox="1"/>
          <p:nvPr/>
        </p:nvSpPr>
        <p:spPr>
          <a:xfrm>
            <a:off x="7394300" y="3304700"/>
            <a:ext cx="140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2" name="Google Shape;1062;p162"/>
          <p:cNvSpPr txBox="1"/>
          <p:nvPr/>
        </p:nvSpPr>
        <p:spPr>
          <a:xfrm>
            <a:off x="6938075" y="1960100"/>
            <a:ext cx="18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Test set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performance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3" name="Google Shape;1063;p162"/>
          <p:cNvSpPr/>
          <p:nvPr/>
        </p:nvSpPr>
        <p:spPr>
          <a:xfrm>
            <a:off x="1707750" y="2109313"/>
            <a:ext cx="275700" cy="19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62"/>
          <p:cNvSpPr/>
          <p:nvPr/>
        </p:nvSpPr>
        <p:spPr>
          <a:xfrm>
            <a:off x="3054113" y="2064800"/>
            <a:ext cx="275700" cy="19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62"/>
          <p:cNvSpPr/>
          <p:nvPr/>
        </p:nvSpPr>
        <p:spPr>
          <a:xfrm>
            <a:off x="4657000" y="2064800"/>
            <a:ext cx="275700" cy="19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162"/>
          <p:cNvSpPr/>
          <p:nvPr/>
        </p:nvSpPr>
        <p:spPr>
          <a:xfrm>
            <a:off x="1707750" y="3409400"/>
            <a:ext cx="275700" cy="19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62"/>
          <p:cNvSpPr/>
          <p:nvPr/>
        </p:nvSpPr>
        <p:spPr>
          <a:xfrm>
            <a:off x="6981175" y="3409400"/>
            <a:ext cx="275700" cy="19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62"/>
          <p:cNvSpPr/>
          <p:nvPr/>
        </p:nvSpPr>
        <p:spPr>
          <a:xfrm>
            <a:off x="6938075" y="2129675"/>
            <a:ext cx="275700" cy="19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62"/>
          <p:cNvSpPr/>
          <p:nvPr/>
        </p:nvSpPr>
        <p:spPr>
          <a:xfrm>
            <a:off x="4657000" y="3409400"/>
            <a:ext cx="275700" cy="19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62"/>
          <p:cNvSpPr/>
          <p:nvPr/>
        </p:nvSpPr>
        <p:spPr>
          <a:xfrm>
            <a:off x="3054113" y="3409400"/>
            <a:ext cx="275700" cy="19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62"/>
          <p:cNvSpPr txBox="1"/>
          <p:nvPr/>
        </p:nvSpPr>
        <p:spPr>
          <a:xfrm>
            <a:off x="2243675" y="1975550"/>
            <a:ext cx="55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2" name="Google Shape;1072;p162"/>
          <p:cNvSpPr txBox="1"/>
          <p:nvPr/>
        </p:nvSpPr>
        <p:spPr>
          <a:xfrm>
            <a:off x="2270431" y="3350545"/>
            <a:ext cx="55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3" name="Google Shape;1073;p162"/>
          <p:cNvSpPr txBox="1"/>
          <p:nvPr/>
        </p:nvSpPr>
        <p:spPr>
          <a:xfrm>
            <a:off x="3233360" y="1890163"/>
            <a:ext cx="158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Preprocessing</a:t>
            </a: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scripts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4" name="Google Shape;1074;p162"/>
          <p:cNvSpPr txBox="1"/>
          <p:nvPr/>
        </p:nvSpPr>
        <p:spPr>
          <a:xfrm>
            <a:off x="3214435" y="3288463"/>
            <a:ext cx="158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Replicated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scripts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5" name="Google Shape;1075;p162"/>
          <p:cNvSpPr txBox="1"/>
          <p:nvPr/>
        </p:nvSpPr>
        <p:spPr>
          <a:xfrm>
            <a:off x="5226010" y="2514188"/>
            <a:ext cx="158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ML system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6" name="Google Shape;1076;p162"/>
          <p:cNvSpPr txBox="1"/>
          <p:nvPr/>
        </p:nvSpPr>
        <p:spPr>
          <a:xfrm>
            <a:off x="3233360" y="4048463"/>
            <a:ext cx="1582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How to replicate scripts?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POC and Production phases</a:t>
            </a:r>
            <a:endParaRPr/>
          </a:p>
        </p:txBody>
      </p:sp>
      <p:sp>
        <p:nvSpPr>
          <p:cNvPr id="1082" name="Google Shape;1082;p16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POC phase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POC and Production phases</a:t>
            </a:r>
            <a:endParaRPr/>
          </a:p>
        </p:txBody>
      </p:sp>
      <p:sp>
        <p:nvSpPr>
          <p:cNvPr id="1088" name="Google Shape;1088;p16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POC phase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Goal is to decide if the application is workable and worth deploying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Focus on getting the prototype to 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It’s ok if data processing is manual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Take extensive notes/comments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POC and Production phases</a:t>
            </a:r>
            <a:endParaRPr/>
          </a:p>
        </p:txBody>
      </p:sp>
      <p:sp>
        <p:nvSpPr>
          <p:cNvPr id="1094" name="Google Shape;1094;p16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POC phase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Goal is to decide if the application is workable and worth deploying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Focus on getting the </a:t>
            </a:r>
            <a:r>
              <a:rPr lang="en"/>
              <a:t>prototype</a:t>
            </a:r>
            <a:r>
              <a:rPr lang="en"/>
              <a:t> to 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It’s ok if data processing is manual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Take extensive notes/comments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Production phase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more sophisticated tools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Apache Beam, Airflow, Prefect, etc.</a:t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6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provenance and lineage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provenance and lineage</a:t>
            </a:r>
            <a:endParaRPr/>
          </a:p>
        </p:txBody>
      </p:sp>
      <p:sp>
        <p:nvSpPr>
          <p:cNvPr id="1105" name="Google Shape;1105;p16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Data provenance |</a:t>
            </a:r>
            <a:r>
              <a:rPr lang="en"/>
              <a:t> Where the data came from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Data lineage |</a:t>
            </a:r>
            <a:r>
              <a:rPr lang="en"/>
              <a:t> Sequence of steps applied to the data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Meta-data</a:t>
            </a:r>
            <a:endParaRPr/>
          </a:p>
        </p:txBody>
      </p:sp>
      <p:sp>
        <p:nvSpPr>
          <p:cNvPr id="1111" name="Google Shape;1111;p16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Meta-data</a:t>
            </a:r>
            <a:endParaRPr/>
          </a:p>
        </p:txBody>
      </p:sp>
      <p:sp>
        <p:nvSpPr>
          <p:cNvPr id="1117" name="Google Shape;1117;p16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Factory inspection: time, factory, line #, camera settings, phone model, etc.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8" name="Google Shape;1118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50" y="1822800"/>
            <a:ext cx="279525" cy="2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7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Meta-data</a:t>
            </a:r>
            <a:endParaRPr/>
          </a:p>
        </p:txBody>
      </p:sp>
      <p:sp>
        <p:nvSpPr>
          <p:cNvPr id="1124" name="Google Shape;1124;p17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Factory inspection: time, factory, line #, camera settings, phone model, etc.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Speech recognition: device type, labeler ID, VAD model, etc.</a:t>
            </a:r>
            <a:endParaRPr/>
          </a:p>
        </p:txBody>
      </p:sp>
      <p:pic>
        <p:nvPicPr>
          <p:cNvPr id="1125" name="Google Shape;1125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50" y="1822800"/>
            <a:ext cx="279525" cy="2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350" y="2628225"/>
            <a:ext cx="279525" cy="2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 splits</a:t>
            </a:r>
            <a:endParaRPr/>
          </a:p>
        </p:txBody>
      </p:sp>
      <p:sp>
        <p:nvSpPr>
          <p:cNvPr id="1132" name="Google Shape;1132;p17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	</a:t>
            </a:r>
            <a:r>
              <a:rPr b="1" lang="en"/>
              <a:t>Visual inspection: </a:t>
            </a:r>
            <a:r>
              <a:rPr lang="en"/>
              <a:t>1</a:t>
            </a:r>
            <a:r>
              <a:rPr lang="en"/>
              <a:t>00 examples, 30 positive (defective)</a:t>
            </a:r>
            <a:endParaRPr/>
          </a:p>
        </p:txBody>
      </p:sp>
      <p:pic>
        <p:nvPicPr>
          <p:cNvPr id="1133" name="Google Shape;1133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25" y="1342350"/>
            <a:ext cx="279525" cy="2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model development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Achieving high accuracy / low error on test set is not sufficient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on important examples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discriminations based on ethnicity, gender, location, language.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Treats all users, retailers and product categories fairly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 splits</a:t>
            </a:r>
            <a:endParaRPr/>
          </a:p>
        </p:txBody>
      </p:sp>
      <p:sp>
        <p:nvSpPr>
          <p:cNvPr id="1139" name="Google Shape;1139;p17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	</a:t>
            </a:r>
            <a:r>
              <a:rPr b="1" lang="en"/>
              <a:t>Visual inspection: </a:t>
            </a:r>
            <a:r>
              <a:rPr lang="en"/>
              <a:t>100 examples, 30 positive (defective)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Train/dev/test: 60%/20%/20%</a:t>
            </a:r>
            <a:endParaRPr/>
          </a:p>
        </p:txBody>
      </p:sp>
      <p:pic>
        <p:nvPicPr>
          <p:cNvPr id="1140" name="Google Shape;1140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25" y="1342350"/>
            <a:ext cx="279525" cy="2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 splits</a:t>
            </a:r>
            <a:endParaRPr/>
          </a:p>
        </p:txBody>
      </p:sp>
      <p:sp>
        <p:nvSpPr>
          <p:cNvPr id="1146" name="Google Shape;1146;p1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	</a:t>
            </a:r>
            <a:r>
              <a:rPr b="1" lang="en"/>
              <a:t>Visual inspection: </a:t>
            </a:r>
            <a:r>
              <a:rPr lang="en"/>
              <a:t>100 examples, 30 positive (defective)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Train/dev/test: 60%/20%/20%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Random split: 21 (35%) / 2  (10%)/ 7 (35%) positive examples</a:t>
            </a:r>
            <a:endParaRPr/>
          </a:p>
        </p:txBody>
      </p:sp>
      <p:pic>
        <p:nvPicPr>
          <p:cNvPr id="1147" name="Google Shape;1147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25" y="1342350"/>
            <a:ext cx="279525" cy="2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 splits</a:t>
            </a:r>
            <a:endParaRPr/>
          </a:p>
        </p:txBody>
      </p:sp>
      <p:sp>
        <p:nvSpPr>
          <p:cNvPr id="1153" name="Google Shape;1153;p17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	</a:t>
            </a:r>
            <a:r>
              <a:rPr b="1" lang="en"/>
              <a:t>Visual inspection: </a:t>
            </a:r>
            <a:r>
              <a:rPr lang="en"/>
              <a:t>100 examples, 30 positive (defective)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Train/dev/test: 60%/20%/20%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Random split: 21 (35%) / 2  (10%)/ 7 (35%) positive examples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Want: 18 (30%)/6 (30%)/6 (30%) balanced split</a:t>
            </a:r>
            <a:endParaRPr/>
          </a:p>
        </p:txBody>
      </p:sp>
      <p:pic>
        <p:nvPicPr>
          <p:cNvPr id="1154" name="Google Shape;115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25" y="1342350"/>
            <a:ext cx="279525" cy="2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Scoping</a:t>
            </a:r>
            <a:endParaRPr/>
          </a:p>
        </p:txBody>
      </p:sp>
      <p:pic>
        <p:nvPicPr>
          <p:cNvPr id="1160" name="Google Shape;1160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188" y="1481450"/>
            <a:ext cx="7647626" cy="29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scoping?</a:t>
            </a:r>
            <a:endParaRPr/>
          </a:p>
        </p:txBody>
      </p:sp>
      <p:sp>
        <p:nvSpPr>
          <p:cNvPr id="1166" name="Google Shape;1166;p17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Ecommerce retailer looking to increase sales</a:t>
            </a:r>
            <a:endParaRPr/>
          </a:p>
          <a:p>
            <a:pPr indent="0" lvl="0" marL="22860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67" name="Google Shape;1167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75" y="1710925"/>
            <a:ext cx="379875" cy="3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scoping?</a:t>
            </a:r>
            <a:endParaRPr/>
          </a:p>
        </p:txBody>
      </p:sp>
      <p:sp>
        <p:nvSpPr>
          <p:cNvPr id="1173" name="Google Shape;1173;p17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Ecommerce retailer looking to increase sales</a:t>
            </a:r>
            <a:endParaRPr/>
          </a:p>
          <a:p>
            <a:pPr indent="-317500" lvl="0" marL="13716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Better recommender system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Better search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Improve catalog data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Inventory management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Price </a:t>
            </a:r>
            <a:r>
              <a:rPr lang="en" sz="1400"/>
              <a:t>optimization</a:t>
            </a:r>
            <a:endParaRPr sz="1400"/>
          </a:p>
        </p:txBody>
      </p:sp>
      <p:pic>
        <p:nvPicPr>
          <p:cNvPr id="1174" name="Google Shape;117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75" y="1710925"/>
            <a:ext cx="379875" cy="3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scoping?</a:t>
            </a:r>
            <a:endParaRPr/>
          </a:p>
        </p:txBody>
      </p:sp>
      <p:sp>
        <p:nvSpPr>
          <p:cNvPr id="1180" name="Google Shape;1180;p17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Ecommerce retailer looking to increase sales</a:t>
            </a:r>
            <a:endParaRPr/>
          </a:p>
          <a:p>
            <a:pPr indent="-317500" lvl="0" marL="13716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Better recommender system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Better search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Improve catalog data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Inventory management</a:t>
            </a:r>
            <a:endParaRPr sz="1400"/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Price optimization</a:t>
            </a:r>
            <a:endParaRPr sz="1400"/>
          </a:p>
        </p:txBody>
      </p:sp>
      <p:pic>
        <p:nvPicPr>
          <p:cNvPr id="1181" name="Google Shape;1181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75" y="1710925"/>
            <a:ext cx="379875" cy="37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78"/>
          <p:cNvSpPr txBox="1"/>
          <p:nvPr/>
        </p:nvSpPr>
        <p:spPr>
          <a:xfrm>
            <a:off x="4331000" y="2109625"/>
            <a:ext cx="47193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		</a:t>
            </a: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Questions: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1371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What project should we work on?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What are the metrics for success?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What are the resources (data, time people) needed?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83" name="Google Shape;1183;p178"/>
          <p:cNvCxnSpPr/>
          <p:nvPr/>
        </p:nvCxnSpPr>
        <p:spPr>
          <a:xfrm flipH="1">
            <a:off x="4615143" y="2253825"/>
            <a:ext cx="14100" cy="1427100"/>
          </a:xfrm>
          <a:prstGeom prst="straightConnector1">
            <a:avLst/>
          </a:prstGeom>
          <a:noFill/>
          <a:ln cap="flat" cmpd="sng" w="38100">
            <a:solidFill>
              <a:srgbClr val="4DB6A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Scoping process</a:t>
            </a:r>
            <a:endParaRPr/>
          </a:p>
        </p:txBody>
      </p:sp>
      <p:sp>
        <p:nvSpPr>
          <p:cNvPr id="1189" name="Google Shape;1189;p179"/>
          <p:cNvSpPr txBox="1"/>
          <p:nvPr>
            <p:ph idx="1" type="body"/>
          </p:nvPr>
        </p:nvSpPr>
        <p:spPr>
          <a:xfrm>
            <a:off x="311700" y="1266325"/>
            <a:ext cx="3998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Brainstorm</a:t>
            </a:r>
            <a:r>
              <a:rPr lang="en" sz="1400"/>
              <a:t> business problems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cxnSp>
        <p:nvCxnSpPr>
          <p:cNvPr id="1190" name="Google Shape;1190;p179"/>
          <p:cNvCxnSpPr/>
          <p:nvPr/>
        </p:nvCxnSpPr>
        <p:spPr>
          <a:xfrm flipH="1">
            <a:off x="4397143" y="1561016"/>
            <a:ext cx="14100" cy="2916600"/>
          </a:xfrm>
          <a:prstGeom prst="straightConnector1">
            <a:avLst/>
          </a:prstGeom>
          <a:noFill/>
          <a:ln cap="flat" cmpd="sng" w="38100">
            <a:solidFill>
              <a:srgbClr val="4DB6A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Scoping process</a:t>
            </a:r>
            <a:endParaRPr/>
          </a:p>
        </p:txBody>
      </p:sp>
      <p:sp>
        <p:nvSpPr>
          <p:cNvPr id="1196" name="Google Shape;1196;p180"/>
          <p:cNvSpPr txBox="1"/>
          <p:nvPr>
            <p:ph idx="1" type="body"/>
          </p:nvPr>
        </p:nvSpPr>
        <p:spPr>
          <a:xfrm>
            <a:off x="311700" y="1266325"/>
            <a:ext cx="3998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Brainstorm business problems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97" name="Google Shape;1197;p180"/>
          <p:cNvSpPr txBox="1"/>
          <p:nvPr/>
        </p:nvSpPr>
        <p:spPr>
          <a:xfrm>
            <a:off x="4113000" y="1266325"/>
            <a:ext cx="47193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What are the top 3 things you wish were working better?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Increase conversion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Reduce inventory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Increase margin (profit per item)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98" name="Google Shape;1198;p180"/>
          <p:cNvCxnSpPr/>
          <p:nvPr/>
        </p:nvCxnSpPr>
        <p:spPr>
          <a:xfrm flipH="1">
            <a:off x="4397143" y="1561016"/>
            <a:ext cx="14100" cy="2916600"/>
          </a:xfrm>
          <a:prstGeom prst="straightConnector1">
            <a:avLst/>
          </a:prstGeom>
          <a:noFill/>
          <a:ln cap="flat" cmpd="sng" w="38100">
            <a:solidFill>
              <a:srgbClr val="4DB6A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8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Scoping process</a:t>
            </a:r>
            <a:endParaRPr/>
          </a:p>
        </p:txBody>
      </p:sp>
      <p:sp>
        <p:nvSpPr>
          <p:cNvPr id="1204" name="Google Shape;1204;p181"/>
          <p:cNvSpPr txBox="1"/>
          <p:nvPr>
            <p:ph idx="1" type="body"/>
          </p:nvPr>
        </p:nvSpPr>
        <p:spPr>
          <a:xfrm>
            <a:off x="311700" y="1266325"/>
            <a:ext cx="3998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Brainstorm business problems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Brainstorm AI solutions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05" name="Google Shape;1205;p181"/>
          <p:cNvSpPr txBox="1"/>
          <p:nvPr/>
        </p:nvSpPr>
        <p:spPr>
          <a:xfrm>
            <a:off x="4113000" y="1266325"/>
            <a:ext cx="47193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What are the top 3 things you wish were working better?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Increase conversion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Reduce inventory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Increase margin (profit per item)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06" name="Google Shape;1206;p181"/>
          <p:cNvCxnSpPr/>
          <p:nvPr/>
        </p:nvCxnSpPr>
        <p:spPr>
          <a:xfrm flipH="1">
            <a:off x="4397143" y="1561016"/>
            <a:ext cx="14100" cy="2916600"/>
          </a:xfrm>
          <a:prstGeom prst="straightConnector1">
            <a:avLst/>
          </a:prstGeom>
          <a:noFill/>
          <a:ln cap="flat" cmpd="sng" w="38100">
            <a:solidFill>
              <a:srgbClr val="4DB6A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model development</a:t>
            </a:r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Achieving high accuracy / low error on test set is not sufficient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on important examples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discriminations based on ethnicity, gender, location, language.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Treats all users, retailers and product categories fairly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Rare classes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Medical data</a:t>
            </a:r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8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Scoping process</a:t>
            </a:r>
            <a:endParaRPr/>
          </a:p>
        </p:txBody>
      </p:sp>
      <p:sp>
        <p:nvSpPr>
          <p:cNvPr id="1212" name="Google Shape;1212;p182"/>
          <p:cNvSpPr txBox="1"/>
          <p:nvPr>
            <p:ph idx="1" type="body"/>
          </p:nvPr>
        </p:nvSpPr>
        <p:spPr>
          <a:xfrm>
            <a:off x="311700" y="1266325"/>
            <a:ext cx="3998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Brainstorm business problems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Brainstorm AI solutions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Assess the feasibility and value of potential solutions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3" name="Google Shape;1213;p182"/>
          <p:cNvSpPr txBox="1"/>
          <p:nvPr/>
        </p:nvSpPr>
        <p:spPr>
          <a:xfrm>
            <a:off x="4113000" y="1266325"/>
            <a:ext cx="47193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What are the top 3 things you wish were working better?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Increase conversion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Reduce inventory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Increase margin (profit per item)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14" name="Google Shape;1214;p182"/>
          <p:cNvCxnSpPr/>
          <p:nvPr/>
        </p:nvCxnSpPr>
        <p:spPr>
          <a:xfrm flipH="1">
            <a:off x="4397143" y="1561016"/>
            <a:ext cx="14100" cy="2916600"/>
          </a:xfrm>
          <a:prstGeom prst="straightConnector1">
            <a:avLst/>
          </a:prstGeom>
          <a:noFill/>
          <a:ln cap="flat" cmpd="sng" w="38100">
            <a:solidFill>
              <a:srgbClr val="4DB6A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8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Scoping process</a:t>
            </a:r>
            <a:endParaRPr/>
          </a:p>
        </p:txBody>
      </p:sp>
      <p:sp>
        <p:nvSpPr>
          <p:cNvPr id="1220" name="Google Shape;1220;p183"/>
          <p:cNvSpPr txBox="1"/>
          <p:nvPr>
            <p:ph idx="1" type="body"/>
          </p:nvPr>
        </p:nvSpPr>
        <p:spPr>
          <a:xfrm>
            <a:off x="311700" y="1266325"/>
            <a:ext cx="3998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Brainstorm business problems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Brainstorm AI solutions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Assess the feasibility and value of potential solutions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Determine milestones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1" name="Google Shape;1221;p183"/>
          <p:cNvSpPr txBox="1"/>
          <p:nvPr/>
        </p:nvSpPr>
        <p:spPr>
          <a:xfrm>
            <a:off x="4113000" y="1266325"/>
            <a:ext cx="47193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What are the top 3 things you wish were working better?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Increase conversion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Reduce inventory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Increase margin (profit per item)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22" name="Google Shape;1222;p183"/>
          <p:cNvCxnSpPr/>
          <p:nvPr/>
        </p:nvCxnSpPr>
        <p:spPr>
          <a:xfrm flipH="1">
            <a:off x="4397143" y="1561016"/>
            <a:ext cx="14100" cy="2916600"/>
          </a:xfrm>
          <a:prstGeom prst="straightConnector1">
            <a:avLst/>
          </a:prstGeom>
          <a:noFill/>
          <a:ln cap="flat" cmpd="sng" w="38100">
            <a:solidFill>
              <a:srgbClr val="4DB6A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8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Scoping process</a:t>
            </a:r>
            <a:endParaRPr/>
          </a:p>
        </p:txBody>
      </p:sp>
      <p:sp>
        <p:nvSpPr>
          <p:cNvPr id="1228" name="Google Shape;1228;p184"/>
          <p:cNvSpPr txBox="1"/>
          <p:nvPr>
            <p:ph idx="1" type="body"/>
          </p:nvPr>
        </p:nvSpPr>
        <p:spPr>
          <a:xfrm>
            <a:off x="311700" y="1266325"/>
            <a:ext cx="3998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Brainstorm business problems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Brainstorm AI solutions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Assess the feasibility and value of potential solutions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Determine milestones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Budget for resources</a:t>
            </a:r>
            <a:endParaRPr sz="1400"/>
          </a:p>
        </p:txBody>
      </p:sp>
      <p:sp>
        <p:nvSpPr>
          <p:cNvPr id="1229" name="Google Shape;1229;p184"/>
          <p:cNvSpPr txBox="1"/>
          <p:nvPr/>
        </p:nvSpPr>
        <p:spPr>
          <a:xfrm>
            <a:off x="4113000" y="1266325"/>
            <a:ext cx="47193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What are the top 3 things you wish were working better?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Increase conversion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Reduce inventory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Increase margin (profit per item)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30" name="Google Shape;1230;p184"/>
          <p:cNvCxnSpPr/>
          <p:nvPr/>
        </p:nvCxnSpPr>
        <p:spPr>
          <a:xfrm flipH="1">
            <a:off x="4397143" y="1561016"/>
            <a:ext cx="14100" cy="2916600"/>
          </a:xfrm>
          <a:prstGeom prst="straightConnector1">
            <a:avLst/>
          </a:prstGeom>
          <a:noFill/>
          <a:ln cap="flat" cmpd="sng" w="38100">
            <a:solidFill>
              <a:srgbClr val="4DB6A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8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Separating problem identification from solution</a:t>
            </a:r>
            <a:endParaRPr/>
          </a:p>
        </p:txBody>
      </p:sp>
      <p:graphicFrame>
        <p:nvGraphicFramePr>
          <p:cNvPr id="1236" name="Google Shape;1236;p185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{EC93DE73-B1E1-48B7-9F8B-CF39268776A8}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Problem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Solution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Increase conversion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Search, recommendations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Reduce inventory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Demand prediction, marketing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Increase margin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Optimizing</a:t>
                      </a:r>
                      <a:r>
                        <a:rPr lang="en"/>
                        <a:t> what to sell, recommend bundles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Feasibility</a:t>
            </a:r>
            <a:endParaRPr/>
          </a:p>
        </p:txBody>
      </p:sp>
      <p:sp>
        <p:nvSpPr>
          <p:cNvPr id="1242" name="Google Shape;1242;p18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external benchmarks (literature, other companies, etc.)</a:t>
            </a:r>
            <a:endParaRPr/>
          </a:p>
        </p:txBody>
      </p:sp>
      <p:graphicFrame>
        <p:nvGraphicFramePr>
          <p:cNvPr id="1243" name="Google Shape;1243;p186"/>
          <p:cNvGraphicFramePr/>
          <p:nvPr/>
        </p:nvGraphicFramePr>
        <p:xfrm>
          <a:off x="1335000" y="212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{EC93DE73-B1E1-48B7-9F8B-CF39268776A8}</a:tableStyleId>
              </a:tblPr>
              <a:tblGrid>
                <a:gridCol w="2158000"/>
                <a:gridCol w="2158000"/>
                <a:gridCol w="21580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Unstructured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(speech, images)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Structured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(transaction records)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New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HLP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Are predictive features available?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Existing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HLP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History of project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New predictive </a:t>
                      </a:r>
                      <a:r>
                        <a:rPr lang="en"/>
                        <a:t>features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History of project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8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HLP to benchmark?</a:t>
            </a:r>
            <a:endParaRPr/>
          </a:p>
        </p:txBody>
      </p:sp>
      <p:sp>
        <p:nvSpPr>
          <p:cNvPr id="1249" name="Google Shape;1249;p18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are very good on unstructured data tasks.</a:t>
            </a:r>
            <a:endParaRPr/>
          </a:p>
        </p:txBody>
      </p:sp>
      <p:pic>
        <p:nvPicPr>
          <p:cNvPr id="1250" name="Google Shape;1250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750" y="1889448"/>
            <a:ext cx="7466498" cy="21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8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we have </a:t>
            </a:r>
            <a:r>
              <a:rPr lang="en"/>
              <a:t>features</a:t>
            </a:r>
            <a:r>
              <a:rPr lang="en"/>
              <a:t> that are predictive</a:t>
            </a:r>
            <a:endParaRPr/>
          </a:p>
        </p:txBody>
      </p:sp>
      <p:sp>
        <p:nvSpPr>
          <p:cNvPr id="1256" name="Google Shape;1256;p18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Given past purchases, predict future purchases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7" name="Google Shape;1257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00" y="1314925"/>
            <a:ext cx="346200" cy="3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8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we have features that are predictive</a:t>
            </a:r>
            <a:endParaRPr/>
          </a:p>
        </p:txBody>
      </p:sp>
      <p:sp>
        <p:nvSpPr>
          <p:cNvPr id="1263" name="Google Shape;1263;p18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Given past purchases, predict future purchases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4" name="Google Shape;1264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00" y="131492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250" y="1314920"/>
            <a:ext cx="346200" cy="3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9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we have features that are predictive</a:t>
            </a:r>
            <a:endParaRPr/>
          </a:p>
        </p:txBody>
      </p:sp>
      <p:sp>
        <p:nvSpPr>
          <p:cNvPr id="1271" name="Google Shape;1271;p19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Given past purchases, predict future purchases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Given weather, predict shopping mall foot traffic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2" name="Google Shape;1272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00" y="131492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250" y="1314920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050" y="1789375"/>
            <a:ext cx="31170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9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we have features that are predictive</a:t>
            </a:r>
            <a:endParaRPr/>
          </a:p>
        </p:txBody>
      </p:sp>
      <p:sp>
        <p:nvSpPr>
          <p:cNvPr id="1280" name="Google Shape;1280;p19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Given past purchases, predict future purchases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Given weather, predict shopping mall foot traffic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1" name="Google Shape;1281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00" y="131492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250" y="1314920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3650" y="1772120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050" y="1789375"/>
            <a:ext cx="311700" cy="3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Establish a baseline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Speech recognition e</a:t>
            </a:r>
            <a:r>
              <a:rPr lang="en"/>
              <a:t>xample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1" name="Google Shape;181;p30"/>
          <p:cNvGraphicFramePr/>
          <p:nvPr/>
        </p:nvGraphicFramePr>
        <p:xfrm>
          <a:off x="3124200" y="192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{EC93DE73-B1E1-48B7-9F8B-CF39268776A8}</a:tableStyleId>
              </a:tblPr>
              <a:tblGrid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Type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Accuracy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Clear Speech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94%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Car Noise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People Noise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 Bandwidth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9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we have features that are predictive</a:t>
            </a:r>
            <a:endParaRPr/>
          </a:p>
        </p:txBody>
      </p:sp>
      <p:sp>
        <p:nvSpPr>
          <p:cNvPr id="1290" name="Google Shape;1290;p19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Given past purchases, predict future purchases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Given weather, predict shopping mall foot traffic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Given DNA data, predict heart disease </a:t>
            </a:r>
            <a:endParaRPr/>
          </a:p>
        </p:txBody>
      </p:sp>
      <p:pic>
        <p:nvPicPr>
          <p:cNvPr id="1291" name="Google Shape;1291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00" y="131492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250" y="1314920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3650" y="1772120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050" y="1789375"/>
            <a:ext cx="311700" cy="3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800" y="2229325"/>
            <a:ext cx="346200" cy="3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9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we have features that are predictive</a:t>
            </a:r>
            <a:endParaRPr/>
          </a:p>
        </p:txBody>
      </p:sp>
      <p:sp>
        <p:nvSpPr>
          <p:cNvPr id="1301" name="Google Shape;1301;p19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Given past purchases, predict future purchases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Given weather, predict shopping mall foot traffic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Given DNA data, predict heart disease </a:t>
            </a:r>
            <a:endParaRPr/>
          </a:p>
        </p:txBody>
      </p:sp>
      <p:pic>
        <p:nvPicPr>
          <p:cNvPr id="1302" name="Google Shape;1302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00" y="131492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250" y="1314920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3650" y="1772120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050" y="1789375"/>
            <a:ext cx="311700" cy="3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800" y="222932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1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7575" y="2229325"/>
            <a:ext cx="346200" cy="3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9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we have features that are predictive</a:t>
            </a:r>
            <a:endParaRPr/>
          </a:p>
        </p:txBody>
      </p:sp>
      <p:sp>
        <p:nvSpPr>
          <p:cNvPr id="1313" name="Google Shape;1313;p19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Given past purchases, predict future purchases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Given weather, predict shopping mall foot traffic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Given DNA data, predict heart disease 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Given social media chatter, predict demand for clothing style</a:t>
            </a:r>
            <a:endParaRPr/>
          </a:p>
        </p:txBody>
      </p:sp>
      <p:pic>
        <p:nvPicPr>
          <p:cNvPr id="1314" name="Google Shape;1314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00" y="131492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250" y="1314920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3650" y="1772120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050" y="1789375"/>
            <a:ext cx="311700" cy="3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1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800" y="222932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1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7575" y="222932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1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800" y="2703775"/>
            <a:ext cx="346200" cy="3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9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we have features that are predictive</a:t>
            </a:r>
            <a:endParaRPr/>
          </a:p>
        </p:txBody>
      </p:sp>
      <p:sp>
        <p:nvSpPr>
          <p:cNvPr id="1326" name="Google Shape;1326;p19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Given past purchases, predict future purchases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Given weather, predict shopping mall foot traffic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Given DNA data, predict heart disease 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Given social media chatter, predict demand for clothing style</a:t>
            </a:r>
            <a:endParaRPr/>
          </a:p>
        </p:txBody>
      </p:sp>
      <p:pic>
        <p:nvPicPr>
          <p:cNvPr id="1327" name="Google Shape;1327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00" y="131492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250" y="1314920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3650" y="1772120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050" y="1789375"/>
            <a:ext cx="311700" cy="3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1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800" y="222932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7575" y="222932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1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800" y="270377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1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9650" y="2703775"/>
            <a:ext cx="346200" cy="3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9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we have features that are predictive</a:t>
            </a:r>
            <a:endParaRPr/>
          </a:p>
        </p:txBody>
      </p:sp>
      <p:sp>
        <p:nvSpPr>
          <p:cNvPr id="1340" name="Google Shape;1340;p19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Given past purchases, predict future purchases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Given weather, predict shopping mall foot traffic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Given DNA data, predict heart disease 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Given social media chatter, predict demand for clothing style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Given history of a stock’s price, predict future price of the stock</a:t>
            </a:r>
            <a:endParaRPr/>
          </a:p>
        </p:txBody>
      </p:sp>
      <p:pic>
        <p:nvPicPr>
          <p:cNvPr id="1341" name="Google Shape;1341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00" y="131492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250" y="1314920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3650" y="1772120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050" y="1789375"/>
            <a:ext cx="311700" cy="3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1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800" y="222932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1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7575" y="222932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1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800" y="270377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1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9650" y="270377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1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4800" y="3178225"/>
            <a:ext cx="346200" cy="3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9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we have features that are predictive</a:t>
            </a:r>
            <a:endParaRPr/>
          </a:p>
        </p:txBody>
      </p:sp>
      <p:sp>
        <p:nvSpPr>
          <p:cNvPr id="1355" name="Google Shape;1355;p19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Given past purchases, predict future purchases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Given weather, predict shopping mall foot traffic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Given DNA data, predict heart disease 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Given social media chatter, predict demand for clothing style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Given history of a stock’s price, predict future price of the stock</a:t>
            </a:r>
            <a:endParaRPr/>
          </a:p>
        </p:txBody>
      </p:sp>
      <p:pic>
        <p:nvPicPr>
          <p:cNvPr id="1356" name="Google Shape;1356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00" y="131492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250" y="1314920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3650" y="1772120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050" y="1789375"/>
            <a:ext cx="311700" cy="3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1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800" y="222932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1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7575" y="222932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1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800" y="270377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1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9650" y="270377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19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4800" y="3178225"/>
            <a:ext cx="346200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19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15850" y="3178225"/>
            <a:ext cx="346200" cy="3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9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a project</a:t>
            </a:r>
            <a:endParaRPr/>
          </a:p>
        </p:txBody>
      </p:sp>
      <p:sp>
        <p:nvSpPr>
          <p:cNvPr id="1371" name="Google Shape;1371;p19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Rate of previous improvement</a:t>
            </a:r>
            <a:endParaRPr/>
          </a:p>
        </p:txBody>
      </p:sp>
      <p:pic>
        <p:nvPicPr>
          <p:cNvPr id="1372" name="Google Shape;1372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812" y="1940050"/>
            <a:ext cx="4572375" cy="269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3" name="Google Shape;1373;p198"/>
          <p:cNvCxnSpPr/>
          <p:nvPr/>
        </p:nvCxnSpPr>
        <p:spPr>
          <a:xfrm>
            <a:off x="2171700" y="4274825"/>
            <a:ext cx="4800600" cy="3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374" name="Google Shape;1374;p198"/>
          <p:cNvSpPr txBox="1"/>
          <p:nvPr/>
        </p:nvSpPr>
        <p:spPr>
          <a:xfrm>
            <a:off x="1432550" y="4046225"/>
            <a:ext cx="8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HLP</a:t>
            </a:r>
            <a:endParaRPr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19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Diligence</a:t>
            </a:r>
            <a:r>
              <a:rPr lang="en"/>
              <a:t> on value</a:t>
            </a:r>
            <a:endParaRPr/>
          </a:p>
        </p:txBody>
      </p:sp>
      <p:sp>
        <p:nvSpPr>
          <p:cNvPr id="1380" name="Google Shape;1380;p199"/>
          <p:cNvSpPr txBox="1"/>
          <p:nvPr/>
        </p:nvSpPr>
        <p:spPr>
          <a:xfrm>
            <a:off x="1249675" y="1905000"/>
            <a:ext cx="10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MLE metrics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1" name="Google Shape;1381;p199"/>
          <p:cNvSpPr txBox="1"/>
          <p:nvPr/>
        </p:nvSpPr>
        <p:spPr>
          <a:xfrm>
            <a:off x="6858100" y="19050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Business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metrics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20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Diligence on value</a:t>
            </a:r>
            <a:endParaRPr/>
          </a:p>
        </p:txBody>
      </p:sp>
      <p:sp>
        <p:nvSpPr>
          <p:cNvPr id="1387" name="Google Shape;1387;p200"/>
          <p:cNvSpPr txBox="1"/>
          <p:nvPr/>
        </p:nvSpPr>
        <p:spPr>
          <a:xfrm>
            <a:off x="1249675" y="1905000"/>
            <a:ext cx="10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MLE metrics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8" name="Google Shape;1388;p200"/>
          <p:cNvSpPr txBox="1"/>
          <p:nvPr/>
        </p:nvSpPr>
        <p:spPr>
          <a:xfrm>
            <a:off x="1249675" y="33258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Word-level accuray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9" name="Google Shape;1389;p200"/>
          <p:cNvSpPr txBox="1"/>
          <p:nvPr/>
        </p:nvSpPr>
        <p:spPr>
          <a:xfrm>
            <a:off x="6858100" y="19050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Business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metrics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20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Diligence on value</a:t>
            </a:r>
            <a:endParaRPr/>
          </a:p>
        </p:txBody>
      </p:sp>
      <p:sp>
        <p:nvSpPr>
          <p:cNvPr id="1395" name="Google Shape;1395;p201"/>
          <p:cNvSpPr txBox="1"/>
          <p:nvPr/>
        </p:nvSpPr>
        <p:spPr>
          <a:xfrm>
            <a:off x="1249675" y="1905000"/>
            <a:ext cx="10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MLE metrics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6" name="Google Shape;1396;p201"/>
          <p:cNvSpPr txBox="1"/>
          <p:nvPr/>
        </p:nvSpPr>
        <p:spPr>
          <a:xfrm>
            <a:off x="1249675" y="33258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Word-level accuray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7" name="Google Shape;1397;p201"/>
          <p:cNvSpPr txBox="1"/>
          <p:nvPr/>
        </p:nvSpPr>
        <p:spPr>
          <a:xfrm>
            <a:off x="6858100" y="19050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Business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metrics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98" name="Google Shape;1398;p201"/>
          <p:cNvSpPr txBox="1"/>
          <p:nvPr/>
        </p:nvSpPr>
        <p:spPr>
          <a:xfrm>
            <a:off x="2651788" y="33258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Query-level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accuracy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Establish a baseline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Speech recognition example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8" name="Google Shape;188;p31"/>
          <p:cNvGraphicFramePr/>
          <p:nvPr/>
        </p:nvGraphicFramePr>
        <p:xfrm>
          <a:off x="1676400" y="192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{EC93DE73-B1E1-48B7-9F8B-CF39268776A8}</a:tableStyleId>
              </a:tblPr>
              <a:tblGrid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Type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HLP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Difference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Clean Speech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94%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Car Noise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People Noise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 Bandwidth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20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Diligence on value</a:t>
            </a:r>
            <a:endParaRPr/>
          </a:p>
        </p:txBody>
      </p:sp>
      <p:sp>
        <p:nvSpPr>
          <p:cNvPr id="1404" name="Google Shape;1404;p202"/>
          <p:cNvSpPr txBox="1"/>
          <p:nvPr/>
        </p:nvSpPr>
        <p:spPr>
          <a:xfrm>
            <a:off x="1249675" y="1905000"/>
            <a:ext cx="10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MLE metrics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5" name="Google Shape;1405;p202"/>
          <p:cNvSpPr txBox="1"/>
          <p:nvPr/>
        </p:nvSpPr>
        <p:spPr>
          <a:xfrm>
            <a:off x="1249675" y="33258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Word-level accuray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6" name="Google Shape;1406;p202"/>
          <p:cNvSpPr txBox="1"/>
          <p:nvPr/>
        </p:nvSpPr>
        <p:spPr>
          <a:xfrm>
            <a:off x="6858100" y="19050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Business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metrics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7" name="Google Shape;1407;p202"/>
          <p:cNvSpPr txBox="1"/>
          <p:nvPr/>
        </p:nvSpPr>
        <p:spPr>
          <a:xfrm>
            <a:off x="4053900" y="3325788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Search result quality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8" name="Google Shape;1408;p202"/>
          <p:cNvSpPr txBox="1"/>
          <p:nvPr/>
        </p:nvSpPr>
        <p:spPr>
          <a:xfrm>
            <a:off x="2651788" y="33258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Query-level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accuracy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0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Diligence on value</a:t>
            </a:r>
            <a:endParaRPr/>
          </a:p>
        </p:txBody>
      </p:sp>
      <p:sp>
        <p:nvSpPr>
          <p:cNvPr id="1414" name="Google Shape;1414;p203"/>
          <p:cNvSpPr txBox="1"/>
          <p:nvPr/>
        </p:nvSpPr>
        <p:spPr>
          <a:xfrm>
            <a:off x="1249675" y="1905000"/>
            <a:ext cx="10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MLE metrics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5" name="Google Shape;1415;p203"/>
          <p:cNvSpPr txBox="1"/>
          <p:nvPr/>
        </p:nvSpPr>
        <p:spPr>
          <a:xfrm>
            <a:off x="1249675" y="33258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Word-level accuray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6" name="Google Shape;1416;p203"/>
          <p:cNvSpPr txBox="1"/>
          <p:nvPr/>
        </p:nvSpPr>
        <p:spPr>
          <a:xfrm>
            <a:off x="6858100" y="19050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Business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metrics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7" name="Google Shape;1417;p203"/>
          <p:cNvSpPr txBox="1"/>
          <p:nvPr/>
        </p:nvSpPr>
        <p:spPr>
          <a:xfrm>
            <a:off x="4053900" y="3325788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Search result quality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8" name="Google Shape;1418;p203"/>
          <p:cNvSpPr txBox="1"/>
          <p:nvPr/>
        </p:nvSpPr>
        <p:spPr>
          <a:xfrm>
            <a:off x="5456000" y="33258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User engagement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9" name="Google Shape;1419;p203"/>
          <p:cNvSpPr txBox="1"/>
          <p:nvPr/>
        </p:nvSpPr>
        <p:spPr>
          <a:xfrm>
            <a:off x="2651788" y="33258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Query-level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accuracy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20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Diligence on value</a:t>
            </a:r>
            <a:endParaRPr/>
          </a:p>
        </p:txBody>
      </p:sp>
      <p:sp>
        <p:nvSpPr>
          <p:cNvPr id="1425" name="Google Shape;1425;p204"/>
          <p:cNvSpPr txBox="1"/>
          <p:nvPr/>
        </p:nvSpPr>
        <p:spPr>
          <a:xfrm>
            <a:off x="1249675" y="1905000"/>
            <a:ext cx="10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MLE metrics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6" name="Google Shape;1426;p204"/>
          <p:cNvSpPr txBox="1"/>
          <p:nvPr/>
        </p:nvSpPr>
        <p:spPr>
          <a:xfrm>
            <a:off x="1249675" y="33258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Word-level accuray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7" name="Google Shape;1427;p204"/>
          <p:cNvSpPr txBox="1"/>
          <p:nvPr/>
        </p:nvSpPr>
        <p:spPr>
          <a:xfrm>
            <a:off x="6858100" y="19050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Business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metrics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8" name="Google Shape;1428;p204"/>
          <p:cNvSpPr txBox="1"/>
          <p:nvPr/>
        </p:nvSpPr>
        <p:spPr>
          <a:xfrm>
            <a:off x="4053900" y="3325788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Search result quality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9" name="Google Shape;1429;p204"/>
          <p:cNvSpPr txBox="1"/>
          <p:nvPr/>
        </p:nvSpPr>
        <p:spPr>
          <a:xfrm>
            <a:off x="5456000" y="33258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User engagement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0" name="Google Shape;1430;p204"/>
          <p:cNvSpPr txBox="1"/>
          <p:nvPr/>
        </p:nvSpPr>
        <p:spPr>
          <a:xfrm>
            <a:off x="2651788" y="33258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Query-level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accuracy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1" name="Google Shape;1431;p204"/>
          <p:cNvSpPr txBox="1"/>
          <p:nvPr/>
        </p:nvSpPr>
        <p:spPr>
          <a:xfrm>
            <a:off x="6858100" y="3410400"/>
            <a:ext cx="10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Revenue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20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Diligence on value</a:t>
            </a:r>
            <a:endParaRPr/>
          </a:p>
        </p:txBody>
      </p:sp>
      <p:sp>
        <p:nvSpPr>
          <p:cNvPr id="1437" name="Google Shape;1437;p20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 sz="1500"/>
          </a:p>
        </p:txBody>
      </p:sp>
      <p:sp>
        <p:nvSpPr>
          <p:cNvPr id="1438" name="Google Shape;1438;p205"/>
          <p:cNvSpPr txBox="1"/>
          <p:nvPr/>
        </p:nvSpPr>
        <p:spPr>
          <a:xfrm>
            <a:off x="1249675" y="1905000"/>
            <a:ext cx="10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MLE metrics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9" name="Google Shape;1439;p205"/>
          <p:cNvSpPr txBox="1"/>
          <p:nvPr/>
        </p:nvSpPr>
        <p:spPr>
          <a:xfrm>
            <a:off x="1249675" y="33258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Word-level accuray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0" name="Google Shape;1440;p205"/>
          <p:cNvSpPr txBox="1"/>
          <p:nvPr/>
        </p:nvSpPr>
        <p:spPr>
          <a:xfrm>
            <a:off x="6858100" y="19050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Business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metrics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1" name="Google Shape;1441;p205"/>
          <p:cNvSpPr txBox="1"/>
          <p:nvPr/>
        </p:nvSpPr>
        <p:spPr>
          <a:xfrm>
            <a:off x="4053900" y="3325788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Search result quality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2" name="Google Shape;1442;p205"/>
          <p:cNvSpPr txBox="1"/>
          <p:nvPr/>
        </p:nvSpPr>
        <p:spPr>
          <a:xfrm>
            <a:off x="5456000" y="33258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User engagement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3" name="Google Shape;1443;p205"/>
          <p:cNvSpPr txBox="1"/>
          <p:nvPr/>
        </p:nvSpPr>
        <p:spPr>
          <a:xfrm>
            <a:off x="2651788" y="33258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Query-level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accuracy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4" name="Google Shape;1444;p205"/>
          <p:cNvSpPr txBox="1"/>
          <p:nvPr/>
        </p:nvSpPr>
        <p:spPr>
          <a:xfrm>
            <a:off x="6858100" y="3410400"/>
            <a:ext cx="10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Revenue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45" name="Google Shape;1445;p205"/>
          <p:cNvCxnSpPr>
            <a:stCxn id="1438" idx="2"/>
            <a:endCxn id="1439" idx="0"/>
          </p:cNvCxnSpPr>
          <p:nvPr/>
        </p:nvCxnSpPr>
        <p:spPr>
          <a:xfrm>
            <a:off x="1767775" y="2259000"/>
            <a:ext cx="0" cy="106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6" name="Google Shape;1446;p205"/>
          <p:cNvCxnSpPr>
            <a:stCxn id="1440" idx="2"/>
            <a:endCxn id="1444" idx="0"/>
          </p:cNvCxnSpPr>
          <p:nvPr/>
        </p:nvCxnSpPr>
        <p:spPr>
          <a:xfrm>
            <a:off x="7376200" y="2428200"/>
            <a:ext cx="0" cy="98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20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Diligence on value</a:t>
            </a:r>
            <a:endParaRPr/>
          </a:p>
        </p:txBody>
      </p:sp>
      <p:sp>
        <p:nvSpPr>
          <p:cNvPr id="1452" name="Google Shape;1452;p20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500"/>
              <a:t>Have technical and business team to agree on metrics that both are comfortable with.</a:t>
            </a:r>
            <a:endParaRPr i="1" sz="1500"/>
          </a:p>
        </p:txBody>
      </p:sp>
      <p:sp>
        <p:nvSpPr>
          <p:cNvPr id="1453" name="Google Shape;1453;p206"/>
          <p:cNvSpPr txBox="1"/>
          <p:nvPr/>
        </p:nvSpPr>
        <p:spPr>
          <a:xfrm>
            <a:off x="1249675" y="1905000"/>
            <a:ext cx="10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MLE metrics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4" name="Google Shape;1454;p206"/>
          <p:cNvSpPr txBox="1"/>
          <p:nvPr/>
        </p:nvSpPr>
        <p:spPr>
          <a:xfrm>
            <a:off x="1249675" y="33258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Word-level accuray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5" name="Google Shape;1455;p206"/>
          <p:cNvSpPr txBox="1"/>
          <p:nvPr/>
        </p:nvSpPr>
        <p:spPr>
          <a:xfrm>
            <a:off x="6858100" y="19050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Business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metrics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6" name="Google Shape;1456;p206"/>
          <p:cNvSpPr txBox="1"/>
          <p:nvPr/>
        </p:nvSpPr>
        <p:spPr>
          <a:xfrm>
            <a:off x="4053900" y="3325788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Search result quality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7" name="Google Shape;1457;p206"/>
          <p:cNvSpPr txBox="1"/>
          <p:nvPr/>
        </p:nvSpPr>
        <p:spPr>
          <a:xfrm>
            <a:off x="5456000" y="33258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User engagement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8" name="Google Shape;1458;p206"/>
          <p:cNvSpPr txBox="1"/>
          <p:nvPr/>
        </p:nvSpPr>
        <p:spPr>
          <a:xfrm>
            <a:off x="2651788" y="33258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Query-level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accuracy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9" name="Google Shape;1459;p206"/>
          <p:cNvSpPr txBox="1"/>
          <p:nvPr/>
        </p:nvSpPr>
        <p:spPr>
          <a:xfrm>
            <a:off x="6858100" y="3410400"/>
            <a:ext cx="10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Revenue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60" name="Google Shape;1460;p206"/>
          <p:cNvCxnSpPr>
            <a:stCxn id="1453" idx="2"/>
            <a:endCxn id="1454" idx="0"/>
          </p:cNvCxnSpPr>
          <p:nvPr/>
        </p:nvCxnSpPr>
        <p:spPr>
          <a:xfrm>
            <a:off x="1767775" y="2259000"/>
            <a:ext cx="0" cy="106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1" name="Google Shape;1461;p206"/>
          <p:cNvCxnSpPr>
            <a:stCxn id="1455" idx="2"/>
            <a:endCxn id="1459" idx="0"/>
          </p:cNvCxnSpPr>
          <p:nvPr/>
        </p:nvCxnSpPr>
        <p:spPr>
          <a:xfrm>
            <a:off x="7376200" y="2428200"/>
            <a:ext cx="0" cy="98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20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Diligence on value</a:t>
            </a:r>
            <a:endParaRPr/>
          </a:p>
        </p:txBody>
      </p:sp>
      <p:sp>
        <p:nvSpPr>
          <p:cNvPr id="1467" name="Google Shape;1467;p20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500"/>
              <a:t>Have technical and business team to agree on metrics that both are comfortable with.</a:t>
            </a:r>
            <a:endParaRPr i="1" sz="1500"/>
          </a:p>
        </p:txBody>
      </p:sp>
      <p:sp>
        <p:nvSpPr>
          <p:cNvPr id="1468" name="Google Shape;1468;p207"/>
          <p:cNvSpPr txBox="1"/>
          <p:nvPr/>
        </p:nvSpPr>
        <p:spPr>
          <a:xfrm>
            <a:off x="1249675" y="1905000"/>
            <a:ext cx="10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MLE metrics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9" name="Google Shape;1469;p207"/>
          <p:cNvSpPr txBox="1"/>
          <p:nvPr/>
        </p:nvSpPr>
        <p:spPr>
          <a:xfrm>
            <a:off x="1249675" y="33258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Word-level accuray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0" name="Google Shape;1470;p207"/>
          <p:cNvSpPr txBox="1"/>
          <p:nvPr/>
        </p:nvSpPr>
        <p:spPr>
          <a:xfrm>
            <a:off x="6858100" y="19050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Business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metrics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1" name="Google Shape;1471;p207"/>
          <p:cNvSpPr txBox="1"/>
          <p:nvPr/>
        </p:nvSpPr>
        <p:spPr>
          <a:xfrm>
            <a:off x="4053900" y="3325788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Search result quality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2" name="Google Shape;1472;p207"/>
          <p:cNvSpPr txBox="1"/>
          <p:nvPr/>
        </p:nvSpPr>
        <p:spPr>
          <a:xfrm>
            <a:off x="5456000" y="33258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User engagement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3" name="Google Shape;1473;p207"/>
          <p:cNvSpPr txBox="1"/>
          <p:nvPr/>
        </p:nvSpPr>
        <p:spPr>
          <a:xfrm>
            <a:off x="2651788" y="3325800"/>
            <a:ext cx="103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Query-level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accuracy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4" name="Google Shape;1474;p207"/>
          <p:cNvSpPr txBox="1"/>
          <p:nvPr/>
        </p:nvSpPr>
        <p:spPr>
          <a:xfrm>
            <a:off x="6858100" y="3410400"/>
            <a:ext cx="103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Revenue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75" name="Google Shape;1475;p207"/>
          <p:cNvCxnSpPr>
            <a:stCxn id="1468" idx="2"/>
            <a:endCxn id="1469" idx="0"/>
          </p:cNvCxnSpPr>
          <p:nvPr/>
        </p:nvCxnSpPr>
        <p:spPr>
          <a:xfrm>
            <a:off x="1767775" y="2259000"/>
            <a:ext cx="0" cy="106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6" name="Google Shape;1476;p207"/>
          <p:cNvCxnSpPr>
            <a:stCxn id="1470" idx="2"/>
            <a:endCxn id="1474" idx="0"/>
          </p:cNvCxnSpPr>
          <p:nvPr/>
        </p:nvCxnSpPr>
        <p:spPr>
          <a:xfrm>
            <a:off x="7376200" y="2428200"/>
            <a:ext cx="0" cy="98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7" name="Google Shape;1477;p207"/>
          <p:cNvCxnSpPr/>
          <p:nvPr/>
        </p:nvCxnSpPr>
        <p:spPr>
          <a:xfrm flipH="1" rot="10800000">
            <a:off x="2285875" y="2080200"/>
            <a:ext cx="823200" cy="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8" name="Google Shape;1478;p207"/>
          <p:cNvCxnSpPr>
            <a:stCxn id="1470" idx="1"/>
          </p:cNvCxnSpPr>
          <p:nvPr/>
        </p:nvCxnSpPr>
        <p:spPr>
          <a:xfrm rot="10800000">
            <a:off x="5852200" y="2164200"/>
            <a:ext cx="1005900" cy="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0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considerations</a:t>
            </a:r>
            <a:endParaRPr/>
          </a:p>
        </p:txBody>
      </p:sp>
      <p:sp>
        <p:nvSpPr>
          <p:cNvPr id="1484" name="Google Shape;1484;p20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this project creating net positive societal value?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this project reasonably fair and </a:t>
            </a:r>
            <a:r>
              <a:rPr lang="en"/>
              <a:t>free</a:t>
            </a:r>
            <a:r>
              <a:rPr lang="en"/>
              <a:t> from bias?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any ethical concerns been openly aired and debated?</a:t>
            </a:r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20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 and Resourcing</a:t>
            </a:r>
            <a:endParaRPr/>
          </a:p>
        </p:txBody>
      </p:sp>
      <p:sp>
        <p:nvSpPr>
          <p:cNvPr id="1490" name="Google Shape;1490;p20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specifications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ML metrics (accuracy, precision ,recal, etc.)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Software metrics (latency, throughput, etc. given compute resources)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Business metrics (revenue, etc.)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Resources needed (data, personnel, help from other teams)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Timeline (for achieving goals and milestones)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unsure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 benchmarking to other similar projects (done by other people)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 on POC (Proof of Concept) first to get </a:t>
            </a:r>
            <a:r>
              <a:rPr lang="en"/>
              <a:t>sense</a:t>
            </a:r>
            <a:r>
              <a:rPr lang="en"/>
              <a:t> of </a:t>
            </a:r>
            <a:r>
              <a:rPr lang="en"/>
              <a:t>feasibility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210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all!</a:t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11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ClearML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Infrastructure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250" y="1406702"/>
            <a:ext cx="7775500" cy="26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431125" y="4377075"/>
            <a:ext cx="834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i="1" lang="en" sz="8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D. Sculley et. al. NIPS 2015: Hidden Technical Debt in Machine Learning Systems</a:t>
            </a:r>
            <a:r>
              <a:rPr i="1" lang="en" sz="8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  <a:endParaRPr i="1" sz="800"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Structured vs. Unstructured data</a:t>
            </a:r>
            <a:endParaRPr/>
          </a:p>
        </p:txBody>
      </p:sp>
      <p:cxnSp>
        <p:nvCxnSpPr>
          <p:cNvPr id="194" name="Google Shape;194;p32"/>
          <p:cNvCxnSpPr/>
          <p:nvPr/>
        </p:nvCxnSpPr>
        <p:spPr>
          <a:xfrm>
            <a:off x="4557000" y="1580750"/>
            <a:ext cx="30000" cy="2844300"/>
          </a:xfrm>
          <a:prstGeom prst="straightConnector1">
            <a:avLst/>
          </a:prstGeom>
          <a:noFill/>
          <a:ln cap="flat" cmpd="sng" w="19050">
            <a:solidFill>
              <a:srgbClr val="4DB6A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1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ClearML?</a:t>
            </a:r>
            <a:endParaRPr/>
          </a:p>
        </p:txBody>
      </p:sp>
      <p:sp>
        <p:nvSpPr>
          <p:cNvPr id="1506" name="Google Shape;1506;p21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an end-to-end MLOps suite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Ensures your work is reproducible and scalable</a:t>
            </a:r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2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you do with ClearML?</a:t>
            </a:r>
            <a:endParaRPr/>
          </a:p>
        </p:txBody>
      </p:sp>
      <p:sp>
        <p:nvSpPr>
          <p:cNvPr id="1512" name="Google Shape;1512;p21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uFill>
                  <a:noFill/>
                </a:uFill>
                <a:hlinkClick r:id="rId3"/>
              </a:rPr>
              <a:t>Track and upload</a:t>
            </a:r>
            <a:r>
              <a:rPr lang="en" sz="1400"/>
              <a:t> metrics and models with only 2 lines of code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2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you do with ClearML?</a:t>
            </a:r>
            <a:endParaRPr/>
          </a:p>
        </p:txBody>
      </p:sp>
      <p:sp>
        <p:nvSpPr>
          <p:cNvPr id="1518" name="Google Shape;1518;p2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uFill>
                  <a:noFill/>
                </a:uFill>
                <a:hlinkClick r:id="rId3"/>
              </a:rPr>
              <a:t>Track and upload</a:t>
            </a:r>
            <a:r>
              <a:rPr lang="en" sz="1400"/>
              <a:t> metrics and models with only 2 lines of code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uFill>
                  <a:noFill/>
                </a:uFill>
                <a:hlinkClick r:id="rId4"/>
              </a:rPr>
              <a:t>Reproduce</a:t>
            </a:r>
            <a:r>
              <a:rPr lang="en" sz="1400"/>
              <a:t> experiments with 3 mouse clicks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2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you do with ClearML?</a:t>
            </a:r>
            <a:endParaRPr/>
          </a:p>
        </p:txBody>
      </p:sp>
      <p:sp>
        <p:nvSpPr>
          <p:cNvPr id="1524" name="Google Shape;1524;p2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uFill>
                  <a:noFill/>
                </a:uFill>
                <a:hlinkClick r:id="rId3"/>
              </a:rPr>
              <a:t>Track and upload</a:t>
            </a:r>
            <a:r>
              <a:rPr lang="en" sz="1400"/>
              <a:t> metrics and models with only 2 lines of code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uFill>
                  <a:noFill/>
                </a:uFill>
                <a:hlinkClick r:id="rId4"/>
              </a:rPr>
              <a:t>Reproduce</a:t>
            </a:r>
            <a:r>
              <a:rPr lang="en" sz="1400"/>
              <a:t> experiments with 3 mouse clicks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uFill>
                  <a:noFill/>
                </a:uFill>
                <a:hlinkClick r:id="rId5"/>
              </a:rPr>
              <a:t>Create bots</a:t>
            </a:r>
            <a:r>
              <a:rPr lang="en" sz="1400"/>
              <a:t> that send you Slack messages based on experiment behavior (for example, alert you whenever your model improves in accuracy)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2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you do with ClearML?</a:t>
            </a:r>
            <a:endParaRPr/>
          </a:p>
        </p:txBody>
      </p:sp>
      <p:sp>
        <p:nvSpPr>
          <p:cNvPr id="1530" name="Google Shape;1530;p2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uFill>
                  <a:noFill/>
                </a:uFill>
                <a:hlinkClick r:id="rId3"/>
              </a:rPr>
              <a:t>Track and upload</a:t>
            </a:r>
            <a:r>
              <a:rPr lang="en" sz="1400"/>
              <a:t> metrics and models with only 2 lines of code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uFill>
                  <a:noFill/>
                </a:uFill>
                <a:hlinkClick r:id="rId4"/>
              </a:rPr>
              <a:t>Reproduce</a:t>
            </a:r>
            <a:r>
              <a:rPr lang="en" sz="1400"/>
              <a:t> experiments with 3 mouse clicks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uFill>
                  <a:noFill/>
                </a:uFill>
                <a:hlinkClick r:id="rId5"/>
              </a:rPr>
              <a:t>Create bots</a:t>
            </a:r>
            <a:r>
              <a:rPr lang="en" sz="1400"/>
              <a:t> that send you Slack messages based on experiment behavior (for example, alert you whenever your model improves in accuracy)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Manage your </a:t>
            </a:r>
            <a:r>
              <a:rPr lang="en" sz="1400">
                <a:uFill>
                  <a:noFill/>
                </a:uFill>
                <a:hlinkClick r:id="rId6"/>
              </a:rPr>
              <a:t>data</a:t>
            </a:r>
            <a:r>
              <a:rPr lang="en" sz="1400"/>
              <a:t> - store, track, and version control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2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you do with ClearML?</a:t>
            </a:r>
            <a:endParaRPr/>
          </a:p>
        </p:txBody>
      </p:sp>
      <p:sp>
        <p:nvSpPr>
          <p:cNvPr id="1536" name="Google Shape;1536;p2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uFill>
                  <a:noFill/>
                </a:uFill>
                <a:hlinkClick r:id="rId3"/>
              </a:rPr>
              <a:t>Track and upload</a:t>
            </a:r>
            <a:r>
              <a:rPr lang="en" sz="1400"/>
              <a:t> metrics and models with only 2 lines of code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uFill>
                  <a:noFill/>
                </a:uFill>
                <a:hlinkClick r:id="rId4"/>
              </a:rPr>
              <a:t>Reproduce</a:t>
            </a:r>
            <a:r>
              <a:rPr lang="en" sz="1400"/>
              <a:t> experiments with 3 mouse clicks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uFill>
                  <a:noFill/>
                </a:uFill>
                <a:hlinkClick r:id="rId5"/>
              </a:rPr>
              <a:t>Create bots</a:t>
            </a:r>
            <a:r>
              <a:rPr lang="en" sz="1400"/>
              <a:t> that send you Slack messages based on experiment behavior (for example, alert you whenever your model improves in accuracy)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Manage your </a:t>
            </a:r>
            <a:r>
              <a:rPr lang="en" sz="1400">
                <a:uFill>
                  <a:noFill/>
                </a:uFill>
                <a:hlinkClick r:id="rId6"/>
              </a:rPr>
              <a:t>data</a:t>
            </a:r>
            <a:r>
              <a:rPr lang="en" sz="1400"/>
              <a:t> - store, track, and version control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Remotely execute experiments on any compute resource you have available with </a:t>
            </a:r>
            <a:r>
              <a:rPr lang="en" sz="1400">
                <a:uFill>
                  <a:noFill/>
                </a:uFill>
                <a:hlinkClick r:id="rId7"/>
              </a:rPr>
              <a:t>ClearML Agent</a:t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2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you do with ClearML?</a:t>
            </a:r>
            <a:endParaRPr/>
          </a:p>
        </p:txBody>
      </p:sp>
      <p:sp>
        <p:nvSpPr>
          <p:cNvPr id="1542" name="Google Shape;1542;p2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uFill>
                  <a:noFill/>
                </a:uFill>
                <a:hlinkClick r:id="rId3"/>
              </a:rPr>
              <a:t>Track and upload</a:t>
            </a:r>
            <a:r>
              <a:rPr lang="en" sz="1400"/>
              <a:t> metrics and models with only 2 lines of code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uFill>
                  <a:noFill/>
                </a:uFill>
                <a:hlinkClick r:id="rId4"/>
              </a:rPr>
              <a:t>Reproduce</a:t>
            </a:r>
            <a:r>
              <a:rPr lang="en" sz="1400"/>
              <a:t> experiments with 3 mouse clicks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uFill>
                  <a:noFill/>
                </a:uFill>
                <a:hlinkClick r:id="rId5"/>
              </a:rPr>
              <a:t>Create bots</a:t>
            </a:r>
            <a:r>
              <a:rPr lang="en" sz="1400"/>
              <a:t> that send you Slack messages based on experiment behavior (for example, alert you whenever your model improves in accuracy)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Manage your </a:t>
            </a:r>
            <a:r>
              <a:rPr lang="en" sz="1400">
                <a:uFill>
                  <a:noFill/>
                </a:uFill>
                <a:hlinkClick r:id="rId6"/>
              </a:rPr>
              <a:t>data</a:t>
            </a:r>
            <a:r>
              <a:rPr lang="en" sz="1400"/>
              <a:t> - store, track, and version control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Remotely execute experiments on any compute resource you have available with </a:t>
            </a:r>
            <a:r>
              <a:rPr lang="en" sz="1400">
                <a:uFill>
                  <a:noFill/>
                </a:uFill>
                <a:hlinkClick r:id="rId7"/>
              </a:rPr>
              <a:t>ClearML Agent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Automatically scale cloud instances according to your resource needs with ClearML's </a:t>
            </a:r>
            <a:r>
              <a:rPr lang="en" sz="1400">
                <a:uFill>
                  <a:noFill/>
                </a:uFill>
                <a:hlinkClick r:id="rId8"/>
              </a:rPr>
              <a:t>GPU Compute</a:t>
            </a:r>
            <a:r>
              <a:rPr lang="en" sz="1400"/>
              <a:t>, </a:t>
            </a:r>
            <a:r>
              <a:rPr lang="en" sz="1400">
                <a:uFill>
                  <a:noFill/>
                </a:uFill>
                <a:hlinkClick r:id="rId9"/>
              </a:rPr>
              <a:t>AWS Autoscaler</a:t>
            </a:r>
            <a:r>
              <a:rPr lang="en" sz="1400"/>
              <a:t>, and </a:t>
            </a:r>
            <a:r>
              <a:rPr lang="en" sz="1400">
                <a:uFill>
                  <a:noFill/>
                </a:uFill>
                <a:hlinkClick r:id="rId10"/>
              </a:rPr>
              <a:t>GCP Autoscaler</a:t>
            </a:r>
            <a:r>
              <a:rPr lang="en" sz="1400"/>
              <a:t> GUI applications!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2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you do with ClearML?</a:t>
            </a:r>
            <a:endParaRPr/>
          </a:p>
        </p:txBody>
      </p:sp>
      <p:sp>
        <p:nvSpPr>
          <p:cNvPr id="1548" name="Google Shape;1548;p2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uFill>
                  <a:noFill/>
                </a:uFill>
                <a:hlinkClick r:id="rId3"/>
              </a:rPr>
              <a:t>Track and upload</a:t>
            </a:r>
            <a:r>
              <a:rPr lang="en" sz="1400"/>
              <a:t> metrics and models with only 2 lines of code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uFill>
                  <a:noFill/>
                </a:uFill>
                <a:hlinkClick r:id="rId4"/>
              </a:rPr>
              <a:t>Reproduce</a:t>
            </a:r>
            <a:r>
              <a:rPr lang="en" sz="1400"/>
              <a:t> experiments with 3 mouse clicks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uFill>
                  <a:noFill/>
                </a:uFill>
                <a:hlinkClick r:id="rId5"/>
              </a:rPr>
              <a:t>Create bots</a:t>
            </a:r>
            <a:r>
              <a:rPr lang="en" sz="1400"/>
              <a:t> that send you Slack messages based on experiment behavior (for example, alert you whenever your model improves in accuracy)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Manage your </a:t>
            </a:r>
            <a:r>
              <a:rPr lang="en" sz="1400">
                <a:uFill>
                  <a:noFill/>
                </a:uFill>
                <a:hlinkClick r:id="rId6"/>
              </a:rPr>
              <a:t>data</a:t>
            </a:r>
            <a:r>
              <a:rPr lang="en" sz="1400"/>
              <a:t> - store, track, and version control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Remotely execute experiments on any compute resource you have available with </a:t>
            </a:r>
            <a:r>
              <a:rPr lang="en" sz="1400">
                <a:uFill>
                  <a:noFill/>
                </a:uFill>
                <a:hlinkClick r:id="rId7"/>
              </a:rPr>
              <a:t>ClearML Agent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Automatically scale cloud instances according to your resource needs with ClearML's </a:t>
            </a:r>
            <a:r>
              <a:rPr lang="en" sz="1400">
                <a:uFill>
                  <a:noFill/>
                </a:uFill>
                <a:hlinkClick r:id="rId8"/>
              </a:rPr>
              <a:t>GPU Compute</a:t>
            </a:r>
            <a:r>
              <a:rPr lang="en" sz="1400"/>
              <a:t>, </a:t>
            </a:r>
            <a:r>
              <a:rPr lang="en" sz="1400">
                <a:uFill>
                  <a:noFill/>
                </a:uFill>
                <a:hlinkClick r:id="rId9"/>
              </a:rPr>
              <a:t>AWS Autoscaler</a:t>
            </a:r>
            <a:r>
              <a:rPr lang="en" sz="1400"/>
              <a:t>, and </a:t>
            </a:r>
            <a:r>
              <a:rPr lang="en" sz="1400">
                <a:uFill>
                  <a:noFill/>
                </a:uFill>
                <a:hlinkClick r:id="rId10"/>
              </a:rPr>
              <a:t>GCP Autoscaler</a:t>
            </a:r>
            <a:r>
              <a:rPr lang="en" sz="1400"/>
              <a:t> GUI applications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Run </a:t>
            </a:r>
            <a:r>
              <a:rPr lang="en" sz="1400">
                <a:uFill>
                  <a:noFill/>
                </a:uFill>
                <a:hlinkClick r:id="rId11"/>
              </a:rPr>
              <a:t>hyperparameter optimization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Build </a:t>
            </a:r>
            <a:r>
              <a:rPr lang="en" sz="1400">
                <a:uFill>
                  <a:noFill/>
                </a:uFill>
                <a:hlinkClick r:id="rId12"/>
              </a:rPr>
              <a:t>pipelines</a:t>
            </a:r>
            <a:r>
              <a:rPr lang="en" sz="1400"/>
              <a:t> from code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you do with ClearML?</a:t>
            </a:r>
            <a:endParaRPr/>
          </a:p>
        </p:txBody>
      </p:sp>
      <p:sp>
        <p:nvSpPr>
          <p:cNvPr id="1554" name="Google Shape;1554;p2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uFill>
                  <a:noFill/>
                </a:uFill>
                <a:hlinkClick r:id="rId3"/>
              </a:rPr>
              <a:t>Track and upload</a:t>
            </a:r>
            <a:r>
              <a:rPr lang="en" sz="1400"/>
              <a:t> metrics and models with only 2 lines of code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uFill>
                  <a:noFill/>
                </a:uFill>
                <a:hlinkClick r:id="rId4"/>
              </a:rPr>
              <a:t>Reproduce</a:t>
            </a:r>
            <a:r>
              <a:rPr lang="en" sz="1400"/>
              <a:t> experiments with 3 mouse clicks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>
                <a:uFill>
                  <a:noFill/>
                </a:uFill>
                <a:hlinkClick r:id="rId5"/>
              </a:rPr>
              <a:t>Create bots</a:t>
            </a:r>
            <a:r>
              <a:rPr lang="en" sz="1400"/>
              <a:t> that send you Slack messages based on experiment behavior (for example, alert you whenever your model improves in accuracy)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Manage your </a:t>
            </a:r>
            <a:r>
              <a:rPr lang="en" sz="1400">
                <a:uFill>
                  <a:noFill/>
                </a:uFill>
                <a:hlinkClick r:id="rId6"/>
              </a:rPr>
              <a:t>data</a:t>
            </a:r>
            <a:r>
              <a:rPr lang="en" sz="1400"/>
              <a:t> - store, track, and version control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Remotely execute experiments on any compute resource you have available with </a:t>
            </a:r>
            <a:r>
              <a:rPr lang="en" sz="1400">
                <a:uFill>
                  <a:noFill/>
                </a:uFill>
                <a:hlinkClick r:id="rId7"/>
              </a:rPr>
              <a:t>ClearML Agent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Automatically scale cloud instances according to your resource needs with ClearML's </a:t>
            </a:r>
            <a:r>
              <a:rPr lang="en" sz="1400">
                <a:uFill>
                  <a:noFill/>
                </a:uFill>
                <a:hlinkClick r:id="rId8"/>
              </a:rPr>
              <a:t>GPU Compute</a:t>
            </a:r>
            <a:r>
              <a:rPr lang="en" sz="1400"/>
              <a:t>, </a:t>
            </a:r>
            <a:r>
              <a:rPr lang="en" sz="1400">
                <a:uFill>
                  <a:noFill/>
                </a:uFill>
                <a:hlinkClick r:id="rId9"/>
              </a:rPr>
              <a:t>AWS Autoscaler</a:t>
            </a:r>
            <a:r>
              <a:rPr lang="en" sz="1400"/>
              <a:t>, and </a:t>
            </a:r>
            <a:r>
              <a:rPr lang="en" sz="1400">
                <a:uFill>
                  <a:noFill/>
                </a:uFill>
                <a:hlinkClick r:id="rId10"/>
              </a:rPr>
              <a:t>GCP Autoscaler</a:t>
            </a:r>
            <a:r>
              <a:rPr lang="en" sz="1400"/>
              <a:t> GUI applications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Run </a:t>
            </a:r>
            <a:r>
              <a:rPr lang="en" sz="1400">
                <a:uFill>
                  <a:noFill/>
                </a:uFill>
                <a:hlinkClick r:id="rId11"/>
              </a:rPr>
              <a:t>hyperparameter optimization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Build </a:t>
            </a:r>
            <a:r>
              <a:rPr lang="en" sz="1400">
                <a:uFill>
                  <a:noFill/>
                </a:uFill>
                <a:hlinkClick r:id="rId12"/>
              </a:rPr>
              <a:t>pipelines</a:t>
            </a:r>
            <a:r>
              <a:rPr lang="en" sz="1400"/>
              <a:t> from code</a:t>
            </a:r>
            <a:endParaRPr sz="1400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Much more!</a:t>
            </a:r>
            <a:endParaRPr sz="1200">
              <a:solidFill>
                <a:srgbClr val="1C1E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and usage</a:t>
            </a:r>
            <a:endParaRPr/>
          </a:p>
        </p:txBody>
      </p:sp>
      <p:pic>
        <p:nvPicPr>
          <p:cNvPr id="1560" name="Google Shape;1560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475" y="1808353"/>
            <a:ext cx="5273049" cy="19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Structured vs. Unstructured data</a:t>
            </a:r>
            <a:endParaRPr/>
          </a:p>
        </p:txBody>
      </p:sp>
      <p:cxnSp>
        <p:nvCxnSpPr>
          <p:cNvPr id="200" name="Google Shape;200;p33"/>
          <p:cNvCxnSpPr/>
          <p:nvPr/>
        </p:nvCxnSpPr>
        <p:spPr>
          <a:xfrm>
            <a:off x="4557000" y="1580750"/>
            <a:ext cx="30000" cy="2844300"/>
          </a:xfrm>
          <a:prstGeom prst="straightConnector1">
            <a:avLst/>
          </a:prstGeom>
          <a:noFill/>
          <a:ln cap="flat" cmpd="sng" w="19050">
            <a:solidFill>
              <a:srgbClr val="4DB6A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311700" y="1266325"/>
            <a:ext cx="4173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Unstructured data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Audio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Text</a:t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102" y="3063952"/>
            <a:ext cx="1028925" cy="10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788" y="3063950"/>
            <a:ext cx="1028925" cy="10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487" y="3063950"/>
            <a:ext cx="1028925" cy="10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2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and usage</a:t>
            </a:r>
            <a:endParaRPr/>
          </a:p>
        </p:txBody>
      </p:sp>
      <p:sp>
        <p:nvSpPr>
          <p:cNvPr id="1566" name="Google Shape;1566;p2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agent to execute tasks remotely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Agent can run in pip, conda, poetry and docker mode.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7" name="Google Shape;1567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125" y="1855475"/>
            <a:ext cx="6177751" cy="105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125" y="3736675"/>
            <a:ext cx="6177750" cy="110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2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and usage</a:t>
            </a:r>
            <a:endParaRPr/>
          </a:p>
        </p:txBody>
      </p:sp>
      <p:sp>
        <p:nvSpPr>
          <p:cNvPr id="1574" name="Google Shape;1574;p2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 scalars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5" name="Google Shape;1575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025" y="1956139"/>
            <a:ext cx="7139951" cy="174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2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 and usage</a:t>
            </a:r>
            <a:endParaRPr/>
          </a:p>
        </p:txBody>
      </p:sp>
      <p:sp>
        <p:nvSpPr>
          <p:cNvPr id="1581" name="Google Shape;1581;p2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 in my reports and repo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checkout introduction videos by ClearML team their documentation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25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Structured vs. Unstructured data</a:t>
            </a:r>
            <a:endParaRPr/>
          </a:p>
        </p:txBody>
      </p:sp>
      <p:cxnSp>
        <p:nvCxnSpPr>
          <p:cNvPr id="210" name="Google Shape;210;p34"/>
          <p:cNvCxnSpPr/>
          <p:nvPr/>
        </p:nvCxnSpPr>
        <p:spPr>
          <a:xfrm>
            <a:off x="4557000" y="1580750"/>
            <a:ext cx="30000" cy="2844300"/>
          </a:xfrm>
          <a:prstGeom prst="straightConnector1">
            <a:avLst/>
          </a:prstGeom>
          <a:noFill/>
          <a:ln cap="flat" cmpd="sng" w="19050">
            <a:solidFill>
              <a:srgbClr val="4DB6A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266325"/>
            <a:ext cx="4173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Unstructured data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Audio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Text</a:t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102" y="3063952"/>
            <a:ext cx="1028925" cy="10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788" y="3063950"/>
            <a:ext cx="1028925" cy="10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487" y="3063950"/>
            <a:ext cx="1028925" cy="10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4690050" y="1266325"/>
            <a:ext cx="4173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Structured data</a:t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0025" y="1848688"/>
            <a:ext cx="1028925" cy="10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16350" y="1848700"/>
            <a:ext cx="1028925" cy="10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2225" y="3063950"/>
            <a:ext cx="1028925" cy="10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to establish a baseline</a:t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</a:t>
            </a:r>
            <a:r>
              <a:rPr lang="en"/>
              <a:t> level </a:t>
            </a:r>
            <a:r>
              <a:rPr lang="en"/>
              <a:t>performance</a:t>
            </a:r>
            <a:r>
              <a:rPr lang="en"/>
              <a:t> (less useful in </a:t>
            </a:r>
            <a:r>
              <a:rPr lang="en"/>
              <a:t>structured</a:t>
            </a:r>
            <a:r>
              <a:rPr lang="en"/>
              <a:t> data)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to establish a baseline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level performance (less useful in structured data)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Literature search (SOTA)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to establish a baseline</a:t>
            </a:r>
            <a:endParaRPr/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level performance (less useful in structured data)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Literature search (SOTA)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Quick and dirty implementatio</a:t>
            </a:r>
            <a:r>
              <a:rPr lang="en"/>
              <a:t>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to establish a baseline</a:t>
            </a:r>
            <a:endParaRPr/>
          </a:p>
        </p:txBody>
      </p:sp>
      <p:sp>
        <p:nvSpPr>
          <p:cNvPr id="242" name="Google Shape;242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level performance (less useful in structured data)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Literature search (SOTA)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Quick and dirty implementation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of an older system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to establish a baseline</a:t>
            </a:r>
            <a:endParaRPr/>
          </a:p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level performance (less useful in structured data)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Literature search (SOTA)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Quick and dirty implementation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of an older system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Baseline helps to indicate what might be possible. In some cases (as in HLP), it also give a sense of what is </a:t>
            </a:r>
            <a:r>
              <a:rPr b="1" lang="en"/>
              <a:t>Bayes error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on getting started</a:t>
            </a:r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975" y="1182425"/>
            <a:ext cx="3772045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on getting started</a:t>
            </a:r>
            <a:endParaRPr/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338" y="1152425"/>
            <a:ext cx="2507316" cy="368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Project Lifecycle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63" y="1444423"/>
            <a:ext cx="7515873" cy="29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on getting started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Literature search to see what is possible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on getting started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Literature search to see what is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open-source implementations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on getting started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Literature search to see what is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open-source implementations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Reasonable algorithm with good data &gt; great algorithm with not so good data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</a:t>
            </a:r>
            <a:r>
              <a:rPr lang="en"/>
              <a:t>constraints</a:t>
            </a:r>
            <a:r>
              <a:rPr lang="en"/>
              <a:t> when picking a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Should you consider deployments constraints when </a:t>
            </a:r>
            <a:r>
              <a:rPr lang="en"/>
              <a:t>picking</a:t>
            </a:r>
            <a:r>
              <a:rPr lang="en"/>
              <a:t> a model?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constraints when picking a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you consider deployments constraints when picking a model?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YES!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baseline is already established and goal is to build and deploy.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constraints when picking a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you consider deployments constraints when picking a model?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YES!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baseline is already established and goal is to build and deploy.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NOT NECESSARY!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If purpose is to establish a baseline and determine what is possible and might be worth pursuing.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Sanity check for code and algorithm</a:t>
            </a:r>
            <a:endParaRPr/>
          </a:p>
        </p:txBody>
      </p:sp>
      <p:sp>
        <p:nvSpPr>
          <p:cNvPr id="302" name="Google Shape;302;p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to overfit on a small training dataset before training on a large one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analysis and performance auditing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analysis example</a:t>
            </a:r>
            <a:endParaRPr/>
          </a:p>
        </p:txBody>
      </p:sp>
      <p:sp>
        <p:nvSpPr>
          <p:cNvPr id="313" name="Google Shape;313;p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Speech recognition example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4" name="Google Shape;314;p50"/>
          <p:cNvGraphicFramePr/>
          <p:nvPr/>
        </p:nvGraphicFramePr>
        <p:xfrm>
          <a:off x="358775" y="192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{EC93DE73-B1E1-48B7-9F8B-CF39268776A8}</a:tableStyleId>
              </a:tblPr>
              <a:tblGrid>
                <a:gridCol w="1049400"/>
                <a:gridCol w="1904275"/>
                <a:gridCol w="1791225"/>
                <a:gridCol w="1056500"/>
                <a:gridCol w="1141225"/>
                <a:gridCol w="1388525"/>
              </a:tblGrid>
              <a:tr h="361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Example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Label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Prediction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Car noise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People noise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Low Bandwidth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</a:tr>
              <a:tr h="361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“Stir fried lettuce recipe”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“Stir fry lettuce recipe”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“Sweetened coffee”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“Swedish coffee”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“Sail away song”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“Swell away some”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“Let’s catch up”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“Let’s ketchup”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process of error analysis</a:t>
            </a:r>
            <a:endParaRPr/>
          </a:p>
        </p:txBody>
      </p:sp>
      <p:sp>
        <p:nvSpPr>
          <p:cNvPr id="320" name="Google Shape;320;p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Examine/ tag examples =&gt; </a:t>
            </a:r>
            <a:r>
              <a:rPr lang="en"/>
              <a:t>Propose</a:t>
            </a:r>
            <a:r>
              <a:rPr lang="en"/>
              <a:t> new 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 inspection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 properties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Defect type (scratch or dent)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Overview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50" y="1420125"/>
            <a:ext cx="7436498" cy="299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metric for each tag</a:t>
            </a:r>
            <a:endParaRPr/>
          </a:p>
        </p:txBody>
      </p:sp>
      <p:sp>
        <p:nvSpPr>
          <p:cNvPr id="326" name="Google Shape;326;p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fraction of </a:t>
            </a:r>
            <a:r>
              <a:rPr lang="en"/>
              <a:t>errors</a:t>
            </a:r>
            <a:r>
              <a:rPr lang="en"/>
              <a:t> has that tag?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 all the data with that tag, what fraction is </a:t>
            </a:r>
            <a:r>
              <a:rPr lang="en"/>
              <a:t>misclassified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fraction of all that data has that tag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much room for improvement is there on data with that tag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Remember HLP?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Prioritizing what to work on</a:t>
            </a:r>
            <a:endParaRPr/>
          </a:p>
        </p:txBody>
      </p:sp>
      <p:sp>
        <p:nvSpPr>
          <p:cNvPr id="332" name="Google Shape;332;p5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33" name="Google Shape;333;p53"/>
          <p:cNvGraphicFramePr/>
          <p:nvPr/>
        </p:nvGraphicFramePr>
        <p:xfrm>
          <a:off x="1697338" y="192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{EC93DE73-B1E1-48B7-9F8B-CF39268776A8}</a:tableStyleId>
              </a:tblPr>
              <a:tblGrid>
                <a:gridCol w="1437325"/>
                <a:gridCol w="1437325"/>
                <a:gridCol w="1437325"/>
                <a:gridCol w="14373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Type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HLP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Difference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Clean Speech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94%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Car Noise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People Noise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 Bandwidth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Prioritizing what to work on</a:t>
            </a:r>
            <a:endParaRPr/>
          </a:p>
        </p:txBody>
      </p:sp>
      <p:sp>
        <p:nvSpPr>
          <p:cNvPr id="339" name="Google Shape;339;p5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40" name="Google Shape;340;p54"/>
          <p:cNvGraphicFramePr/>
          <p:nvPr/>
        </p:nvGraphicFramePr>
        <p:xfrm>
          <a:off x="978688" y="192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{EC93DE73-B1E1-48B7-9F8B-CF39268776A8}</a:tableStyleId>
              </a:tblPr>
              <a:tblGrid>
                <a:gridCol w="1437325"/>
                <a:gridCol w="1437325"/>
                <a:gridCol w="1437325"/>
                <a:gridCol w="1437325"/>
                <a:gridCol w="14373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Type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HLP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Difference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% of data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B6AC">
                        <a:alpha val="72330"/>
                      </a:srgbClr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Clean Speech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94%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Car Noise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93%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People Noise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 Bandwidth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Prioritizing what to work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Decide most important categories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Prioritizing what to work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Decide most important categories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much room for improvement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Prioritizing what to work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Decide most important categories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much room for improvement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frequently that category appears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Prioritizing what to work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Decide most important categories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much room for improvement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frequently that category appears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easy it is to improve accuracy in that category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Prioritizing what to work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Decide most important categories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much room for improvement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frequently that category appears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easy it is to improve accuracy in that category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important is it to improve that category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Prioritizing what to work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6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Decide most important categories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much room for improvement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frequently that category appears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easy it is to improve accuracy in that category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important is it to improve that category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Like “car noise”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Searching map directions while driving is important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Adding/improving data for specific categories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</a:t>
            </a:r>
            <a:r>
              <a:rPr lang="en"/>
              <a:t> more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augmentation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label accuracy / data quality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and </a:t>
            </a:r>
            <a:r>
              <a:rPr lang="en"/>
              <a:t>training</a:t>
            </a:r>
            <a:r>
              <a:rPr lang="en"/>
              <a:t> a model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Skewed datasets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Highly imbalanced</a:t>
            </a:r>
            <a:endParaRPr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Skewed datasets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6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Highly imbalanced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Accuracy is not a good measure!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Skewed datasets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Highly imbalanced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Accuracy is not a good measure!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Confusion matrix, Precision, Recall, F1-score</a:t>
            </a:r>
            <a:endParaRPr b="1"/>
          </a:p>
        </p:txBody>
      </p:sp>
      <p:pic>
        <p:nvPicPr>
          <p:cNvPr id="401" name="Google Shape;40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350" y="2925800"/>
            <a:ext cx="1957600" cy="6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069" y="2925800"/>
            <a:ext cx="1746581" cy="6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audit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6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for accuracy, fairness/bias and other problems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Brainstorm the ways the system might go wrong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Performance on subsets of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How common are certain errors (e.g., FP, FN)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Performance on rare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Establish metrics to access performance against these issues on appropriate slices of data</a:t>
            </a:r>
            <a:endParaRPr/>
          </a:p>
        </p:txBody>
      </p:sp>
      <p:sp>
        <p:nvSpPr>
          <p:cNvPr id="409" name="Google Shape;409;p65"/>
          <p:cNvSpPr txBox="1"/>
          <p:nvPr/>
        </p:nvSpPr>
        <p:spPr>
          <a:xfrm>
            <a:off x="431125" y="4377075"/>
            <a:ext cx="834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4A86E8"/>
                </a:solidFill>
                <a:latin typeface="Open Sans"/>
                <a:ea typeface="Open Sans"/>
                <a:cs typeface="Open Sans"/>
                <a:sym typeface="Open Sans"/>
              </a:rPr>
              <a:t>[https://developers.google.com/machine-learning/crash-course/fairness/types-of-bias]</a:t>
            </a:r>
            <a:endParaRPr i="1" sz="800"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iteration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Data-centric AI development</a:t>
            </a:r>
            <a:endParaRPr/>
          </a:p>
        </p:txBody>
      </p:sp>
      <p:sp>
        <p:nvSpPr>
          <p:cNvPr id="420" name="Google Shape;420;p67"/>
          <p:cNvSpPr txBox="1"/>
          <p:nvPr>
            <p:ph idx="1" type="body"/>
          </p:nvPr>
        </p:nvSpPr>
        <p:spPr>
          <a:xfrm>
            <a:off x="311700" y="1266325"/>
            <a:ext cx="3863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Model-centric view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 the data you have, improve the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Iteratively improve the code/model</a:t>
            </a:r>
            <a:endParaRPr/>
          </a:p>
        </p:txBody>
      </p:sp>
      <p:sp>
        <p:nvSpPr>
          <p:cNvPr id="421" name="Google Shape;421;p67"/>
          <p:cNvSpPr txBox="1"/>
          <p:nvPr>
            <p:ph idx="1" type="body"/>
          </p:nvPr>
        </p:nvSpPr>
        <p:spPr>
          <a:xfrm>
            <a:off x="4572000" y="1266325"/>
            <a:ext cx="3863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</a:t>
            </a:r>
            <a:r>
              <a:rPr lang="en"/>
              <a:t>-centric view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tools to improve data quality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will allow multiple </a:t>
            </a:r>
            <a:r>
              <a:rPr lang="en"/>
              <a:t>models</a:t>
            </a:r>
            <a:r>
              <a:rPr lang="en"/>
              <a:t> to do well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Iteratively improve the data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Model-centric vs Data-centric</a:t>
            </a:r>
            <a:endParaRPr/>
          </a:p>
        </p:txBody>
      </p:sp>
      <p:sp>
        <p:nvSpPr>
          <p:cNvPr id="427" name="Google Shape;427;p6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lot of emphasis on how to </a:t>
            </a:r>
            <a:r>
              <a:rPr lang="en"/>
              <a:t>choose</a:t>
            </a:r>
            <a:r>
              <a:rPr lang="en"/>
              <a:t> the right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quality data is more important for practical projects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Tools to improve data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433" name="Google Shape;433;p6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</a:t>
            </a:r>
            <a:r>
              <a:rPr lang="en"/>
              <a:t> </a:t>
            </a:r>
            <a:r>
              <a:rPr lang="en"/>
              <a:t>especially</a:t>
            </a:r>
            <a:r>
              <a:rPr lang="en"/>
              <a:t> for unstructured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 examples that algorithm does poorly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Humans (or other baseline) does well on</a:t>
            </a:r>
            <a:endParaRPr sz="1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439" name="Google Shape;439;p7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especially for unstructured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 examples that algorithm does poorly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Humans (or other baseline) does well 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Checklist</a:t>
            </a:r>
            <a:endParaRPr sz="1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445" name="Google Shape;445;p7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especially for unstructured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 examples that algorithm does poorly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Humans (or other baseline) does well 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Checklist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 sz="1400"/>
              <a:t>Are the examples realistic?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Overview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Model-centric AI development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451" name="Google Shape;451;p7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especially for unstructured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 examples that algorithm does poorly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Humans (or other baseline) does well 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Checklist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 sz="1400"/>
              <a:t>Are the examples realistic?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 sz="1400"/>
              <a:t>Can humans still recognize it?</a:t>
            </a:r>
            <a:endParaRPr sz="14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457" name="Google Shape;457;p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especially for unstructured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 examples that algorithm does poorly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Humans (or other baseline) does well 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Checklist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 sz="1400"/>
              <a:t>Are the examples realistic?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 sz="1400"/>
              <a:t>Can humans still recognize it?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 sz="1400"/>
              <a:t>Is the algorithm currently doing poorly on this new data?</a:t>
            </a:r>
            <a:endParaRPr sz="1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iteration loop</a:t>
            </a:r>
            <a:endParaRPr/>
          </a:p>
        </p:txBody>
      </p:sp>
      <p:sp>
        <p:nvSpPr>
          <p:cNvPr id="463" name="Google Shape;463;p74"/>
          <p:cNvSpPr txBox="1"/>
          <p:nvPr/>
        </p:nvSpPr>
        <p:spPr>
          <a:xfrm>
            <a:off x="3561600" y="1409025"/>
            <a:ext cx="202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Add/improve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(hold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model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fixed)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4" name="Google Shape;464;p74"/>
          <p:cNvSpPr txBox="1"/>
          <p:nvPr/>
        </p:nvSpPr>
        <p:spPr>
          <a:xfrm>
            <a:off x="1898225" y="3218750"/>
            <a:ext cx="20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Error analysis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5" name="Google Shape;465;p74"/>
          <p:cNvSpPr txBox="1"/>
          <p:nvPr/>
        </p:nvSpPr>
        <p:spPr>
          <a:xfrm>
            <a:off x="5230000" y="3148100"/>
            <a:ext cx="20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Training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6" name="Google Shape;466;p74"/>
          <p:cNvSpPr/>
          <p:nvPr/>
        </p:nvSpPr>
        <p:spPr>
          <a:xfrm>
            <a:off x="2727200" y="1599775"/>
            <a:ext cx="798300" cy="1473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74"/>
          <p:cNvSpPr/>
          <p:nvPr/>
        </p:nvSpPr>
        <p:spPr>
          <a:xfrm rot="5400000">
            <a:off x="5270250" y="1912375"/>
            <a:ext cx="1472100" cy="847800"/>
          </a:xfrm>
          <a:prstGeom prst="bentArrow">
            <a:avLst>
              <a:gd fmla="val 24115" name="adj1"/>
              <a:gd fmla="val 25000" name="adj2"/>
              <a:gd fmla="val 25000" name="adj3"/>
              <a:gd fmla="val 43750" name="adj4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74"/>
          <p:cNvSpPr/>
          <p:nvPr/>
        </p:nvSpPr>
        <p:spPr>
          <a:xfrm rot="10800000">
            <a:off x="2635325" y="3538825"/>
            <a:ext cx="3681000" cy="6546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adding data hurt performance?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adding data hurt performance?</a:t>
            </a:r>
            <a:endParaRPr/>
          </a:p>
        </p:txBody>
      </p:sp>
      <p:sp>
        <p:nvSpPr>
          <p:cNvPr id="479" name="Google Shape;479;p7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unstructured data problems, if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model is large (low bias)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Mapping x to y is clear</a:t>
            </a:r>
            <a:endParaRPr i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adding data hurt performance?</a:t>
            </a:r>
            <a:endParaRPr/>
          </a:p>
        </p:txBody>
      </p:sp>
      <p:sp>
        <p:nvSpPr>
          <p:cNvPr id="485" name="Google Shape;485;p7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unstructured data problems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model is large (low bias)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Mapping x to y is clear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Then adding new data rarely hurts</a:t>
            </a:r>
            <a:endParaRPr i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OCR example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OCR example</a:t>
            </a:r>
            <a:endParaRPr/>
          </a:p>
        </p:txBody>
      </p:sp>
      <p:pic>
        <p:nvPicPr>
          <p:cNvPr id="496" name="Google Shape;49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375" y="1805338"/>
            <a:ext cx="1056600" cy="15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500" y="1805338"/>
            <a:ext cx="693017" cy="15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OCR example</a:t>
            </a:r>
            <a:endParaRPr/>
          </a:p>
        </p:txBody>
      </p:sp>
      <p:pic>
        <p:nvPicPr>
          <p:cNvPr id="503" name="Google Shape;50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375" y="1805338"/>
            <a:ext cx="1056600" cy="15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500" y="1805338"/>
            <a:ext cx="693017" cy="15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5950" y="1804480"/>
            <a:ext cx="693025" cy="1534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adding data hurt performance?</a:t>
            </a:r>
            <a:endParaRPr/>
          </a:p>
        </p:txBody>
      </p:sp>
      <p:sp>
        <p:nvSpPr>
          <p:cNvPr id="511" name="Google Shape;511;p8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Yes, if the mapping x to y is not clear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 humans cannot predict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Overview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Model-centric AI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Selecting and training a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structured data?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structured data?</a:t>
            </a:r>
            <a:endParaRPr/>
          </a:p>
        </p:txBody>
      </p:sp>
      <p:sp>
        <p:nvSpPr>
          <p:cNvPr id="522" name="Google Shape;522;p8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r>
              <a:rPr b="1" lang="en"/>
              <a:t>Restaurant recommendation</a:t>
            </a:r>
            <a:r>
              <a:rPr lang="en"/>
              <a:t> example</a:t>
            </a:r>
            <a:endParaRPr/>
          </a:p>
        </p:txBody>
      </p:sp>
      <p:pic>
        <p:nvPicPr>
          <p:cNvPr id="523" name="Google Shape;52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25" y="1266325"/>
            <a:ext cx="41745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structured data?</a:t>
            </a:r>
            <a:endParaRPr/>
          </a:p>
        </p:txBody>
      </p:sp>
      <p:sp>
        <p:nvSpPr>
          <p:cNvPr id="529" name="Google Shape;529;p8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/>
              <a:t>Restaurant recommendation</a:t>
            </a:r>
            <a:r>
              <a:rPr lang="en"/>
              <a:t> example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Vegetarians are only recommended restaurants with meat options</a:t>
            </a:r>
            <a:endParaRPr/>
          </a:p>
        </p:txBody>
      </p:sp>
      <p:pic>
        <p:nvPicPr>
          <p:cNvPr id="530" name="Google Shape;53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25" y="1266325"/>
            <a:ext cx="41745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structured data?</a:t>
            </a:r>
            <a:endParaRPr/>
          </a:p>
        </p:txBody>
      </p:sp>
      <p:sp>
        <p:nvSpPr>
          <p:cNvPr id="536" name="Google Shape;536;p8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/>
              <a:t>Restaurant recommendation</a:t>
            </a:r>
            <a:r>
              <a:rPr lang="en"/>
              <a:t> example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Vegetarians are only recommended restaurants with meat options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Possible features to add?</a:t>
            </a:r>
            <a:endParaRPr/>
          </a:p>
        </p:txBody>
      </p:sp>
      <p:pic>
        <p:nvPicPr>
          <p:cNvPr id="537" name="Google Shape;53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25" y="1266325"/>
            <a:ext cx="41745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structured data?</a:t>
            </a:r>
            <a:endParaRPr/>
          </a:p>
        </p:txBody>
      </p:sp>
      <p:sp>
        <p:nvSpPr>
          <p:cNvPr id="543" name="Google Shape;543;p8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/>
              <a:t>Restaurant recommendation</a:t>
            </a:r>
            <a:r>
              <a:rPr lang="en"/>
              <a:t> example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Vegetarians are only recommended restaurants with meat options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Possible features to add?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person vegetarian? (based on past orders)</a:t>
            </a:r>
            <a:endParaRPr/>
          </a:p>
        </p:txBody>
      </p:sp>
      <p:pic>
        <p:nvPicPr>
          <p:cNvPr id="544" name="Google Shape;54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25" y="1266325"/>
            <a:ext cx="41745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structured data?</a:t>
            </a:r>
            <a:endParaRPr/>
          </a:p>
        </p:txBody>
      </p:sp>
      <p:sp>
        <p:nvSpPr>
          <p:cNvPr id="550" name="Google Shape;550;p8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/>
              <a:t>Restaurant recommendation</a:t>
            </a:r>
            <a:r>
              <a:rPr lang="en"/>
              <a:t> example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Vegetarians are only recommended restaurants with meat options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Possible features to add?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person vegetarian? (based on past orders)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restaurant have vegetarian options? (based on the menu)</a:t>
            </a:r>
            <a:endParaRPr/>
          </a:p>
        </p:txBody>
      </p:sp>
      <p:pic>
        <p:nvPicPr>
          <p:cNvPr id="551" name="Google Shape;55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225" y="1266325"/>
            <a:ext cx="417450" cy="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features</a:t>
            </a:r>
            <a:endParaRPr/>
          </a:p>
        </p:txBody>
      </p:sp>
      <p:sp>
        <p:nvSpPr>
          <p:cNvPr id="557" name="Google Shape;557;p8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Recommendation 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Shift from collaborative filtering to content-based filtering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iteration on structured data</a:t>
            </a:r>
            <a:endParaRPr/>
          </a:p>
        </p:txBody>
      </p:sp>
      <p:sp>
        <p:nvSpPr>
          <p:cNvPr id="563" name="Google Shape;563;p8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Error analysis is harder on structured data problems if there is no good baseline (such as HLP) to compared to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iteration on </a:t>
            </a:r>
            <a:r>
              <a:rPr lang="en"/>
              <a:t>structured</a:t>
            </a:r>
            <a:r>
              <a:rPr lang="en"/>
              <a:t> data</a:t>
            </a:r>
            <a:endParaRPr/>
          </a:p>
        </p:txBody>
      </p:sp>
      <p:sp>
        <p:nvSpPr>
          <p:cNvPr id="569" name="Google Shape;569;p9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Error analysis, user feedback, benchmarking to competitors can all provides inspiration to add features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tracking</a:t>
            </a:r>
            <a:endParaRPr/>
          </a:p>
        </p:txBody>
      </p:sp>
      <p:cxnSp>
        <p:nvCxnSpPr>
          <p:cNvPr id="575" name="Google Shape;575;p91"/>
          <p:cNvCxnSpPr/>
          <p:nvPr/>
        </p:nvCxnSpPr>
        <p:spPr>
          <a:xfrm>
            <a:off x="4568250" y="1371600"/>
            <a:ext cx="7500" cy="2996700"/>
          </a:xfrm>
          <a:prstGeom prst="straightConnector1">
            <a:avLst/>
          </a:prstGeom>
          <a:noFill/>
          <a:ln cap="flat" cmpd="sng" w="28575">
            <a:solidFill>
              <a:srgbClr val="4DB6A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Overview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Model-centric AI development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Selecting and training a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Error analysis  and performance auditing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tracking</a:t>
            </a:r>
            <a:endParaRPr/>
          </a:p>
        </p:txBody>
      </p:sp>
      <p:sp>
        <p:nvSpPr>
          <p:cNvPr id="581" name="Google Shape;581;p92"/>
          <p:cNvSpPr txBox="1"/>
          <p:nvPr>
            <p:ph idx="1" type="body"/>
          </p:nvPr>
        </p:nvSpPr>
        <p:spPr>
          <a:xfrm>
            <a:off x="311700" y="1266325"/>
            <a:ext cx="3788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to track?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Code and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Hyperparameters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Results </a:t>
            </a:r>
            <a:r>
              <a:rPr lang="en"/>
              <a:t>(metrics)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582" name="Google Shape;582;p92"/>
          <p:cNvCxnSpPr/>
          <p:nvPr/>
        </p:nvCxnSpPr>
        <p:spPr>
          <a:xfrm>
            <a:off x="4568250" y="1371600"/>
            <a:ext cx="7500" cy="2996700"/>
          </a:xfrm>
          <a:prstGeom prst="straightConnector1">
            <a:avLst/>
          </a:prstGeom>
          <a:noFill/>
          <a:ln cap="flat" cmpd="sng" w="28575">
            <a:solidFill>
              <a:srgbClr val="4DB6A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tracking</a:t>
            </a:r>
            <a:endParaRPr/>
          </a:p>
        </p:txBody>
      </p:sp>
      <p:sp>
        <p:nvSpPr>
          <p:cNvPr id="588" name="Google Shape;588;p9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to track?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Code and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Hyperparameters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Results (metrics)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589" name="Google Shape;589;p93"/>
          <p:cNvCxnSpPr/>
          <p:nvPr/>
        </p:nvCxnSpPr>
        <p:spPr>
          <a:xfrm>
            <a:off x="4568250" y="1371600"/>
            <a:ext cx="7500" cy="2996700"/>
          </a:xfrm>
          <a:prstGeom prst="straightConnector1">
            <a:avLst/>
          </a:prstGeom>
          <a:noFill/>
          <a:ln cap="flat" cmpd="sng" w="28575">
            <a:solidFill>
              <a:srgbClr val="4DB6A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93"/>
          <p:cNvSpPr txBox="1"/>
          <p:nvPr>
            <p:ph idx="1" type="body"/>
          </p:nvPr>
        </p:nvSpPr>
        <p:spPr>
          <a:xfrm>
            <a:off x="4795075" y="1218600"/>
            <a:ext cx="3788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Tracking tools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Text files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Spreadsheets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Experiment tracking system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tracking</a:t>
            </a:r>
            <a:endParaRPr/>
          </a:p>
        </p:txBody>
      </p:sp>
      <p:sp>
        <p:nvSpPr>
          <p:cNvPr id="596" name="Google Shape;596;p9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to track?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Code and 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Hyperparameters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Results </a:t>
            </a:r>
            <a:r>
              <a:rPr lang="en"/>
              <a:t>(metrics)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597" name="Google Shape;597;p94"/>
          <p:cNvCxnSpPr/>
          <p:nvPr/>
        </p:nvCxnSpPr>
        <p:spPr>
          <a:xfrm>
            <a:off x="4568250" y="1371600"/>
            <a:ext cx="7500" cy="2996700"/>
          </a:xfrm>
          <a:prstGeom prst="straightConnector1">
            <a:avLst/>
          </a:prstGeom>
          <a:noFill/>
          <a:ln cap="flat" cmpd="sng" w="28575">
            <a:solidFill>
              <a:srgbClr val="4DB6A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94"/>
          <p:cNvSpPr txBox="1"/>
          <p:nvPr>
            <p:ph idx="1" type="body"/>
          </p:nvPr>
        </p:nvSpPr>
        <p:spPr>
          <a:xfrm>
            <a:off x="4795075" y="1218600"/>
            <a:ext cx="3788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Tracking tools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Text files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Spreadsheets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Experiment tracking system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94"/>
          <p:cNvSpPr txBox="1"/>
          <p:nvPr>
            <p:ph idx="1" type="body"/>
          </p:nvPr>
        </p:nvSpPr>
        <p:spPr>
          <a:xfrm>
            <a:off x="311700" y="2682975"/>
            <a:ext cx="3788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Desirable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Information needed to replicate results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Experiment results, ideally with summary metrics/analysis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Resource monitoring, visualization, model error analysis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BIG data to GOOD data</a:t>
            </a:r>
            <a:endParaRPr/>
          </a:p>
        </p:txBody>
      </p:sp>
      <p:sp>
        <p:nvSpPr>
          <p:cNvPr id="605" name="Google Shape;605;p9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Ensure </a:t>
            </a:r>
            <a:r>
              <a:rPr lang="en"/>
              <a:t>high</a:t>
            </a:r>
            <a:r>
              <a:rPr lang="en"/>
              <a:t> quality data in all phases of ML project lifecycle.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data: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Covers important cases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Labels are unambiguous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Has timely feedback from production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Reasonable size dataset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pic>
        <p:nvPicPr>
          <p:cNvPr id="611" name="Google Shape;61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00" y="1354275"/>
            <a:ext cx="8142198" cy="31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97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challenges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drift and Data drift</a:t>
            </a:r>
            <a:endParaRPr/>
          </a:p>
        </p:txBody>
      </p:sp>
      <p:sp>
        <p:nvSpPr>
          <p:cNvPr id="622" name="Google Shape;622;p9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the data changed?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can be </a:t>
            </a:r>
            <a:r>
              <a:rPr i="1" lang="en"/>
              <a:t>gradual</a:t>
            </a:r>
            <a:r>
              <a:rPr lang="en"/>
              <a:t> or </a:t>
            </a:r>
            <a:r>
              <a:rPr i="1" lang="en"/>
              <a:t>sudden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drift and Data drift</a:t>
            </a:r>
            <a:endParaRPr/>
          </a:p>
        </p:txBody>
      </p:sp>
      <p:sp>
        <p:nvSpPr>
          <p:cNvPr id="628" name="Google Shape;628;p9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the data changed?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can be </a:t>
            </a:r>
            <a:r>
              <a:rPr i="1" lang="en"/>
              <a:t>gradual</a:t>
            </a:r>
            <a:r>
              <a:rPr lang="en"/>
              <a:t> or </a:t>
            </a:r>
            <a:r>
              <a:rPr i="1" lang="en"/>
              <a:t>sudden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Data drift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 distribution x changes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drift and Data drift</a:t>
            </a:r>
            <a:endParaRPr/>
          </a:p>
        </p:txBody>
      </p:sp>
      <p:sp>
        <p:nvSpPr>
          <p:cNvPr id="634" name="Google Shape;634;p10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the data changed?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can be </a:t>
            </a:r>
            <a:r>
              <a:rPr i="1" lang="en"/>
              <a:t>gradual</a:t>
            </a:r>
            <a:r>
              <a:rPr lang="en"/>
              <a:t> or </a:t>
            </a:r>
            <a:r>
              <a:rPr i="1" lang="en"/>
              <a:t>sudden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Data drift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 distribution x changes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Concept drift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Desired mapping from x to y changes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 issues</a:t>
            </a:r>
            <a:endParaRPr/>
          </a:p>
        </p:txBody>
      </p:sp>
      <p:sp>
        <p:nvSpPr>
          <p:cNvPr id="640" name="Google Shape;640;p10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Checklist for prediction service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 is iterative</a:t>
            </a:r>
            <a:endParaRPr/>
          </a:p>
        </p:txBody>
      </p:sp>
      <p:sp>
        <p:nvSpPr>
          <p:cNvPr id="115" name="Google Shape;115;p21"/>
          <p:cNvSpPr txBox="1"/>
          <p:nvPr/>
        </p:nvSpPr>
        <p:spPr>
          <a:xfrm>
            <a:off x="3561600" y="1409025"/>
            <a:ext cx="202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Model + Hyperparameters +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0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 issues</a:t>
            </a:r>
            <a:endParaRPr/>
          </a:p>
        </p:txBody>
      </p:sp>
      <p:sp>
        <p:nvSpPr>
          <p:cNvPr id="646" name="Google Shape;646;p10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Checklist for prediction service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Real-time or Batch predictions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0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 issues</a:t>
            </a:r>
            <a:endParaRPr/>
          </a:p>
        </p:txBody>
      </p:sp>
      <p:sp>
        <p:nvSpPr>
          <p:cNvPr id="652" name="Google Shape;652;p10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Checklist for prediction service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Real-time or Batch predictions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Cloud or Edge/Browser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 issues</a:t>
            </a:r>
            <a:endParaRPr/>
          </a:p>
        </p:txBody>
      </p:sp>
      <p:sp>
        <p:nvSpPr>
          <p:cNvPr id="658" name="Google Shape;658;p10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Checklist for prediction service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Real-time or Batch predictions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Cloud or Edge/Browser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Compute resources (GPU/CPU/memory)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 issues</a:t>
            </a:r>
            <a:endParaRPr/>
          </a:p>
        </p:txBody>
      </p:sp>
      <p:sp>
        <p:nvSpPr>
          <p:cNvPr id="664" name="Google Shape;664;p10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Checklist for prediction service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Real-time or Batch predictions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Cloud or Edge/Browser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Compute resources (GPU/CPU/memory)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Latency, throughput (QPS)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 issues</a:t>
            </a:r>
            <a:endParaRPr/>
          </a:p>
        </p:txBody>
      </p:sp>
      <p:sp>
        <p:nvSpPr>
          <p:cNvPr id="670" name="Google Shape;670;p10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Checklist for prediction service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Real-time or Batch predictions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Cloud or Edge/Browser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Compute resources (GPU/CPU/memory)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Latency, throughput (QPS)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Logging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 issues</a:t>
            </a:r>
            <a:endParaRPr/>
          </a:p>
        </p:txBody>
      </p:sp>
      <p:sp>
        <p:nvSpPr>
          <p:cNvPr id="676" name="Google Shape;676;p10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Checklist for prediction service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Real-time or Batch predictions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Cloud or Edge/Browser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Compute resources (GPU/CPU/memory)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Latency, throughput (QPS)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Logging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✓"/>
            </a:pPr>
            <a:r>
              <a:rPr lang="en"/>
              <a:t>Security and privacy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Depends on the application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0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patterns</a:t>
            </a:r>
            <a:endParaRPr/>
          </a:p>
        </p:txBody>
      </p:sp>
      <p:sp>
        <p:nvSpPr>
          <p:cNvPr id="682" name="Google Shape;682;p10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deployment cases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New product/capability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Automate/assist a manual task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Replace previous ML system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Shadow</a:t>
            </a:r>
            <a:r>
              <a:rPr lang="en"/>
              <a:t> mode deployment</a:t>
            </a:r>
            <a:endParaRPr/>
          </a:p>
        </p:txBody>
      </p:sp>
      <p:sp>
        <p:nvSpPr>
          <p:cNvPr id="688" name="Google Shape;688;p10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ML system shadows a human inspector or an older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you to gather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model is performing w.r.t previous system or human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Canary deployment</a:t>
            </a:r>
            <a:endParaRPr/>
          </a:p>
        </p:txBody>
      </p:sp>
      <p:sp>
        <p:nvSpPr>
          <p:cNvPr id="694" name="Google Shape;694;p11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Roll out to small </a:t>
            </a:r>
            <a:r>
              <a:rPr lang="en"/>
              <a:t>fraction (say 5%) of the overall traffic initially.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 system and ramp up traffic gradually.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green</a:t>
            </a:r>
            <a:r>
              <a:rPr lang="en"/>
              <a:t> deployment</a:t>
            </a:r>
            <a:endParaRPr/>
          </a:p>
        </p:txBody>
      </p:sp>
      <p:sp>
        <p:nvSpPr>
          <p:cNvPr id="700" name="Google Shape;700;p111"/>
          <p:cNvSpPr/>
          <p:nvPr/>
        </p:nvSpPr>
        <p:spPr>
          <a:xfrm>
            <a:off x="6090725" y="1554350"/>
            <a:ext cx="1950000" cy="9327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111"/>
          <p:cNvSpPr txBox="1"/>
          <p:nvPr/>
        </p:nvSpPr>
        <p:spPr>
          <a:xfrm>
            <a:off x="6186125" y="1820600"/>
            <a:ext cx="17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Old/Blue version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2" name="Google Shape;702;p111"/>
          <p:cNvSpPr/>
          <p:nvPr/>
        </p:nvSpPr>
        <p:spPr>
          <a:xfrm>
            <a:off x="6090725" y="3119825"/>
            <a:ext cx="1950000" cy="932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111"/>
          <p:cNvSpPr txBox="1"/>
          <p:nvPr/>
        </p:nvSpPr>
        <p:spPr>
          <a:xfrm>
            <a:off x="6186125" y="3386075"/>
            <a:ext cx="17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Old/Blue version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4" name="Google Shape;704;p111"/>
          <p:cNvSpPr/>
          <p:nvPr/>
        </p:nvSpPr>
        <p:spPr>
          <a:xfrm>
            <a:off x="3423600" y="2441550"/>
            <a:ext cx="1236300" cy="6711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111"/>
          <p:cNvSpPr txBox="1"/>
          <p:nvPr/>
        </p:nvSpPr>
        <p:spPr>
          <a:xfrm>
            <a:off x="3566260" y="2616662"/>
            <a:ext cx="933000" cy="4002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Router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6" name="Google Shape;706;p111"/>
          <p:cNvSpPr/>
          <p:nvPr/>
        </p:nvSpPr>
        <p:spPr>
          <a:xfrm>
            <a:off x="1114275" y="2289150"/>
            <a:ext cx="1109100" cy="1017300"/>
          </a:xfrm>
          <a:prstGeom prst="cube">
            <a:avLst>
              <a:gd fmla="val 25000" name="adj"/>
            </a:avLst>
          </a:prstGeom>
          <a:solidFill>
            <a:srgbClr val="C27BA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111"/>
          <p:cNvSpPr txBox="1"/>
          <p:nvPr/>
        </p:nvSpPr>
        <p:spPr>
          <a:xfrm>
            <a:off x="1220275" y="2719625"/>
            <a:ext cx="607500" cy="4002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8" name="Google Shape;708;p111"/>
          <p:cNvSpPr/>
          <p:nvPr/>
        </p:nvSpPr>
        <p:spPr>
          <a:xfrm rot="-947532">
            <a:off x="4951411" y="2069214"/>
            <a:ext cx="847696" cy="37977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111"/>
          <p:cNvSpPr/>
          <p:nvPr/>
        </p:nvSpPr>
        <p:spPr>
          <a:xfrm rot="1216">
            <a:off x="2399599" y="2587197"/>
            <a:ext cx="847800" cy="37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